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0" r:id="rId2"/>
    <p:sldId id="281" r:id="rId3"/>
    <p:sldId id="282" r:id="rId4"/>
    <p:sldId id="283" r:id="rId5"/>
    <p:sldId id="257" r:id="rId6"/>
    <p:sldId id="259" r:id="rId7"/>
    <p:sldId id="260" r:id="rId8"/>
    <p:sldId id="261" r:id="rId9"/>
    <p:sldId id="262" r:id="rId10"/>
    <p:sldId id="284" r:id="rId11"/>
    <p:sldId id="285" r:id="rId12"/>
    <p:sldId id="263" r:id="rId13"/>
    <p:sldId id="264" r:id="rId14"/>
    <p:sldId id="265" r:id="rId15"/>
    <p:sldId id="266" r:id="rId16"/>
    <p:sldId id="272" r:id="rId17"/>
    <p:sldId id="267" r:id="rId18"/>
    <p:sldId id="278" r:id="rId19"/>
    <p:sldId id="268" r:id="rId20"/>
    <p:sldId id="269" r:id="rId21"/>
    <p:sldId id="273" r:id="rId22"/>
    <p:sldId id="274" r:id="rId23"/>
    <p:sldId id="270" r:id="rId24"/>
  </p:sldIdLst>
  <p:sldSz cx="1079976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22363"/>
            <a:ext cx="8099822" cy="2387600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602038"/>
            <a:ext cx="8099822" cy="1655762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5125"/>
            <a:ext cx="232869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5125"/>
            <a:ext cx="68511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1"/>
            <a:ext cx="10799763" cy="7039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3" name="矩形 47"/>
          <p:cNvSpPr/>
          <p:nvPr userDrawn="1"/>
        </p:nvSpPr>
        <p:spPr>
          <a:xfrm rot="2700000">
            <a:off x="560091" y="522579"/>
            <a:ext cx="288939" cy="255944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4" name="矩形 47"/>
          <p:cNvSpPr/>
          <p:nvPr userDrawn="1"/>
        </p:nvSpPr>
        <p:spPr>
          <a:xfrm rot="2700000">
            <a:off x="546000" y="958602"/>
            <a:ext cx="144469" cy="127972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5" name="矩形 47"/>
          <p:cNvSpPr/>
          <p:nvPr userDrawn="1"/>
        </p:nvSpPr>
        <p:spPr>
          <a:xfrm rot="18900000" flipV="1">
            <a:off x="156215" y="517342"/>
            <a:ext cx="352160" cy="397559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6" name="矩形 47"/>
          <p:cNvSpPr/>
          <p:nvPr userDrawn="1"/>
        </p:nvSpPr>
        <p:spPr>
          <a:xfrm rot="2700000">
            <a:off x="332815" y="813486"/>
            <a:ext cx="181827" cy="161063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</p:spTree>
    <p:extLst>
      <p:ext uri="{BB962C8B-B14F-4D97-AF65-F5344CB8AC3E}">
        <p14:creationId xmlns:p14="http://schemas.microsoft.com/office/powerpoint/2010/main" val="70399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9739"/>
            <a:ext cx="9314796" cy="2852737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89464"/>
            <a:ext cx="9314796" cy="150018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5625"/>
            <a:ext cx="45898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5625"/>
            <a:ext cx="45898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5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5126"/>
            <a:ext cx="931479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81163"/>
            <a:ext cx="4568806" cy="823912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505075"/>
            <a:ext cx="456880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81163"/>
            <a:ext cx="4591306" cy="823912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505075"/>
            <a:ext cx="459130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6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1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7426"/>
            <a:ext cx="5467380" cy="4873625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7426"/>
            <a:ext cx="5467380" cy="4873625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9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5126"/>
            <a:ext cx="93147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5625"/>
            <a:ext cx="93147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7DFFB-D8B2-4E50-AE8A-AE6AF9AF67A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BB6C9-22A6-4CF1-AB3A-959B5451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i.wikipedia.org/wiki/Ch%E1%BB%AF_H%C3%A1n_ph%E1%BB%93n_th%E1%BB%83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509924" y="2686518"/>
            <a:ext cx="4058349" cy="1172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/>
            <a:endParaRPr lang="en-US" sz="3189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7541" y="10330"/>
            <a:ext cx="10792222" cy="746615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126" b="1">
                <a:latin typeface="Times New Roman" panose="02020603050405020304" pitchFamily="18" charset="0"/>
              </a:rPr>
              <a:t>PHÒNG GD &amp; ĐT HUYỆN THANH TRÌ</a:t>
            </a:r>
          </a:p>
          <a:p>
            <a:pPr algn="ctr" eaLnBrk="1" hangingPunct="1">
              <a:defRPr/>
            </a:pPr>
            <a:r>
              <a:rPr lang="en-US" altLang="en-US" sz="2126" b="1">
                <a:latin typeface="Times New Roman" panose="02020603050405020304" pitchFamily="18" charset="0"/>
              </a:rPr>
              <a:t>TRƯỜNG THCS NGỌC HỒI</a:t>
            </a:r>
            <a:endParaRPr lang="en-US" altLang="en-US" sz="1240" b="1">
              <a:latin typeface="Times New Roman" panose="02020603050405020304" pitchFamily="18" charset="0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" y="0"/>
            <a:ext cx="1299347" cy="12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9371" y="0"/>
            <a:ext cx="1039196" cy="11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1097800" y="2286001"/>
            <a:ext cx="9012477" cy="5484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5400" b="1" i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5400" b="1" i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i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2023615" y="3151418"/>
            <a:ext cx="675253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- LỚP 7 A6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673100" y="4643973"/>
            <a:ext cx="9486900" cy="1822460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006">
            <a:off x="9460604" y="5389463"/>
            <a:ext cx="1299347" cy="12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8515" y="5524768"/>
            <a:ext cx="1299347" cy="12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0149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28943" y="391524"/>
            <a:ext cx="4044474" cy="6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7998" tIns="53999" rIns="107998" bIns="5399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79998" fontAlgn="base">
              <a:spcBef>
                <a:spcPct val="0"/>
              </a:spcBef>
              <a:spcAft>
                <a:spcPct val="0"/>
              </a:spcAft>
            </a:pP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Hán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Hán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4724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986" y="5318959"/>
            <a:ext cx="3744936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Chữ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Hán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phồn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thể</a:t>
            </a:r>
            <a:endParaRPr lang="en-US" sz="37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32802"/>
            <a:ext cx="5211683" cy="310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9606"/>
              <a:t>漢字</a:t>
            </a:r>
            <a:endParaRPr lang="en-US" sz="19606" dirty="0"/>
          </a:p>
        </p:txBody>
      </p:sp>
      <p:sp>
        <p:nvSpPr>
          <p:cNvPr id="7" name="Rectangle 6"/>
          <p:cNvSpPr/>
          <p:nvPr/>
        </p:nvSpPr>
        <p:spPr>
          <a:xfrm>
            <a:off x="5579878" y="1899034"/>
            <a:ext cx="5211683" cy="310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9606"/>
              <a:t>汉字</a:t>
            </a:r>
            <a:endParaRPr lang="en-US" sz="19606" dirty="0"/>
          </a:p>
        </p:txBody>
      </p:sp>
      <p:sp>
        <p:nvSpPr>
          <p:cNvPr id="9" name="Rectangle 8"/>
          <p:cNvSpPr/>
          <p:nvPr/>
        </p:nvSpPr>
        <p:spPr>
          <a:xfrm>
            <a:off x="6209863" y="5318959"/>
            <a:ext cx="3610284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Chữ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Hán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giản</a:t>
            </a:r>
            <a:r>
              <a:rPr lang="en-US" sz="378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78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thể</a:t>
            </a:r>
            <a:endParaRPr lang="en-US" sz="378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>
            <a:stCxn id="4" idx="2"/>
          </p:cNvCxnSpPr>
          <p:nvPr/>
        </p:nvCxnSpPr>
        <p:spPr>
          <a:xfrm>
            <a:off x="5351180" y="1082274"/>
            <a:ext cx="48703" cy="538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643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89827" y="391524"/>
            <a:ext cx="4560640" cy="6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7998" tIns="53999" rIns="107998" bIns="5399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79998" fontAlgn="base">
              <a:spcBef>
                <a:spcPct val="0"/>
              </a:spcBef>
              <a:spcAft>
                <a:spcPct val="0"/>
              </a:spcAft>
            </a:pP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Nôm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Quốc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78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4724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993" y="1163546"/>
            <a:ext cx="9861995" cy="5308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3898"/>
              <a:t>字 喃</a:t>
            </a:r>
            <a:endParaRPr lang="en-US" sz="33898" dirty="0"/>
          </a:p>
        </p:txBody>
      </p:sp>
    </p:spTree>
    <p:extLst>
      <p:ext uri="{BB962C8B-B14F-4D97-AF65-F5344CB8AC3E}">
        <p14:creationId xmlns:p14="http://schemas.microsoft.com/office/powerpoint/2010/main" val="3526126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16" y="3"/>
            <a:ext cx="1099566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3397733" y="986795"/>
            <a:ext cx="757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a. Đọc thơ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-48419" y="843924"/>
            <a:ext cx="365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3B2C06"/>
                </a:solidFill>
                <a:latin typeface="Segoe Print" panose="02000600000000000000" pitchFamily="2" charset="0"/>
              </a:rPr>
              <a:t>2. Tác phẩm: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778603" y="-34287"/>
            <a:ext cx="624070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khái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quát</a:t>
            </a:r>
            <a:endParaRPr lang="en-US" altLang="en-US" sz="4320" b="1" u="sng" dirty="0">
              <a:solidFill>
                <a:srgbClr val="F91511"/>
              </a:solidFill>
              <a:latin typeface="#9Slide03 AllRoundGothic" panose="020B07030202020201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388209" y="1516385"/>
            <a:ext cx="757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b. Thể thơ: </a:t>
            </a: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6093301" y="1522101"/>
            <a:ext cx="374904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160" b="1">
                <a:latin typeface="Segoe Print" panose="02000600000000000000" pitchFamily="2" charset="0"/>
              </a:rPr>
              <a:t>- Thất ngôn tứ tuyệt Đường luật, chữ Nôm</a:t>
            </a:r>
          </a:p>
        </p:txBody>
      </p:sp>
      <p:pic>
        <p:nvPicPr>
          <p:cNvPr id="92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" y="1541152"/>
            <a:ext cx="3200400" cy="22974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3348200" y="2497460"/>
            <a:ext cx="7568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Segoe Print" panose="02000600000000000000" pitchFamily="2" charset="0"/>
              </a:rPr>
              <a:t>* </a:t>
            </a:r>
            <a:r>
              <a:rPr lang="en-US" altLang="vi-VN" sz="2400" b="1" dirty="0" err="1">
                <a:latin typeface="Segoe Print" panose="02000600000000000000" pitchFamily="2" charset="0"/>
              </a:rPr>
              <a:t>Thơ</a:t>
            </a:r>
            <a:r>
              <a:rPr lang="en-US" altLang="vi-VN" sz="2400" b="1" dirty="0">
                <a:latin typeface="Segoe Print" panose="02000600000000000000" pitchFamily="2" charset="0"/>
              </a:rPr>
              <a:t> </a:t>
            </a:r>
            <a:r>
              <a:rPr lang="en-US" altLang="vi-VN" sz="2400" b="1" dirty="0" err="1">
                <a:latin typeface="Segoe Print" panose="02000600000000000000" pitchFamily="2" charset="0"/>
              </a:rPr>
              <a:t>vịnh</a:t>
            </a:r>
            <a:r>
              <a:rPr lang="en-US" altLang="vi-VN" sz="2400" b="1" dirty="0">
                <a:latin typeface="Segoe Print" panose="02000600000000000000" pitchFamily="2" charset="0"/>
              </a:rPr>
              <a:t> </a:t>
            </a:r>
            <a:r>
              <a:rPr lang="en-US" altLang="vi-VN" sz="2400" b="1" dirty="0" err="1">
                <a:latin typeface="Segoe Print" panose="02000600000000000000" pitchFamily="2" charset="0"/>
              </a:rPr>
              <a:t>vật</a:t>
            </a:r>
            <a:r>
              <a:rPr lang="en-US" altLang="vi-VN" sz="2400" b="1" dirty="0">
                <a:latin typeface="Segoe Print" panose="02000600000000000000" pitchFamily="2" charset="0"/>
              </a:rPr>
              <a:t>: </a:t>
            </a:r>
          </a:p>
        </p:txBody>
      </p:sp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6093305" y="2499363"/>
            <a:ext cx="449961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- Tả, kể về đối tượng sự vật, con người nhằm gửi gắm cảm xúc, tâm tư. Ví dụ: Vịnh cái quạt. quả mít, con ốc nhồi...</a:t>
            </a:r>
            <a:endParaRPr lang="en-US" altLang="en-US" sz="2160">
              <a:latin typeface="Segoe Print" panose="02000600000000000000" pitchFamily="2" charset="0"/>
            </a:endParaRP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353540" y="4011935"/>
            <a:ext cx="7568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c. PTBĐ: biểu cảm - miêu tả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23063" y="4606294"/>
            <a:ext cx="757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d. Giải nghĩa từ: bánh trôi nước, rắn nát</a:t>
            </a: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294481" y="5200654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e. Bố cục: </a:t>
            </a:r>
          </a:p>
        </p:txBody>
      </p:sp>
      <p:sp>
        <p:nvSpPr>
          <p:cNvPr id="9230" name="Rectangle 42"/>
          <p:cNvSpPr>
            <a:spLocks noChangeArrowheads="1"/>
          </p:cNvSpPr>
          <p:nvPr/>
        </p:nvSpPr>
        <p:spPr bwMode="auto">
          <a:xfrm>
            <a:off x="2382361" y="5398771"/>
            <a:ext cx="603504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Cách 1: Khai - Thừa - Chuyển - Hợp</a:t>
            </a:r>
            <a:endParaRPr lang="en-US" altLang="en-US" sz="2160">
              <a:latin typeface="Segoe Print" panose="02000600000000000000" pitchFamily="2" charset="0"/>
            </a:endParaRPr>
          </a:p>
        </p:txBody>
      </p:sp>
      <p:sp>
        <p:nvSpPr>
          <p:cNvPr id="9231" name="Rectangle 44"/>
          <p:cNvSpPr>
            <a:spLocks noChangeArrowheads="1"/>
          </p:cNvSpPr>
          <p:nvPr/>
        </p:nvSpPr>
        <p:spPr bwMode="auto">
          <a:xfrm>
            <a:off x="2340458" y="6000751"/>
            <a:ext cx="607695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Cách 2: Hai câu đầu/ Hai câu cuối</a:t>
            </a:r>
            <a:endParaRPr lang="en-US" altLang="en-US" sz="2160">
              <a:latin typeface="Segoe Print" panose="02000600000000000000" pitchFamily="2" charset="0"/>
            </a:endParaRPr>
          </a:p>
        </p:txBody>
      </p:sp>
      <p:sp>
        <p:nvSpPr>
          <p:cNvPr id="9232" name="Rectangle 46"/>
          <p:cNvSpPr>
            <a:spLocks noChangeArrowheads="1"/>
          </p:cNvSpPr>
          <p:nvPr/>
        </p:nvSpPr>
        <p:spPr bwMode="auto">
          <a:xfrm>
            <a:off x="2266162" y="5233752"/>
            <a:ext cx="6076951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Cách 3: Lớp nghĩa thực, nghĩa ẩn dụ</a:t>
            </a:r>
          </a:p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1. Miêu tả bánh trôi nước.</a:t>
            </a:r>
          </a:p>
          <a:p>
            <a:r>
              <a:rPr lang="en-US" altLang="vi-VN" sz="2160" b="1">
                <a:latin typeface="Segoe Print" panose="02000600000000000000" pitchFamily="2" charset="0"/>
                <a:sym typeface="Wingdings 3" panose="05040102010807070707" pitchFamily="18" charset="2"/>
              </a:rPr>
              <a:t>2. Hình ảnh người phụ nữ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48" y="5102249"/>
            <a:ext cx="6366511" cy="1588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359" y="5142312"/>
            <a:ext cx="3480436" cy="6438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918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221" grpId="0"/>
      <p:bldP spid="12" grpId="0"/>
      <p:bldP spid="51" grpId="0"/>
      <p:bldP spid="37" grpId="0"/>
      <p:bldP spid="9226" grpId="0"/>
      <p:bldP spid="39" grpId="0"/>
      <p:bldP spid="40" grpId="0"/>
      <p:bldP spid="42" grpId="0"/>
      <p:bldP spid="9230" grpId="0"/>
      <p:bldP spid="9230" grpId="1"/>
      <p:bldP spid="9231" grpId="0"/>
      <p:bldP spid="9231" grpId="1"/>
      <p:bldP spid="92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" y="-4006"/>
            <a:ext cx="10805607" cy="7001706"/>
          </a:xfrm>
          <a:prstGeom prst="rect">
            <a:avLst/>
          </a:prstGeom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-3057" y="108215"/>
            <a:ext cx="518922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dirty="0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II</a:t>
            </a:r>
            <a:r>
              <a:rPr lang="en-US" altLang="en-US" sz="4320" b="1" u="sng" dirty="0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</a:t>
            </a:r>
            <a:r>
              <a:rPr lang="en-US" altLang="en-US" sz="4320" b="1" u="sng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320" b="1" u="sng" dirty="0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4320" b="1" u="sng" dirty="0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chi </a:t>
            </a:r>
            <a:r>
              <a:rPr lang="en-US" altLang="en-US" sz="4320" b="1" u="sng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tiết</a:t>
            </a:r>
            <a:endParaRPr lang="en-US" altLang="en-US" sz="4320" b="1" u="sng" dirty="0">
              <a:solidFill>
                <a:srgbClr val="FFFF00"/>
              </a:solidFill>
              <a:latin typeface="#9Slide03 AllRoundGothic" panose="020B07030202020201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2144" y="876036"/>
            <a:ext cx="68351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Miêu tả bánh trôi nước: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6361" y="2442216"/>
            <a:ext cx="3931920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em vừa trắng lại vừa tròn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nổi ba chìm với nước non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nát mặc dầu tay kẻ nặn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giữ tấm lòng son</a:t>
            </a: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4576921" y="2025019"/>
            <a:ext cx="33832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rgbClr val="FFFF00"/>
                </a:solidFill>
              </a:rPr>
              <a:t>- Hình dáng, màu sắc: </a:t>
            </a:r>
          </a:p>
          <a:p>
            <a:endParaRPr lang="en-US" altLang="en-US" sz="2400" b="1">
              <a:solidFill>
                <a:srgbClr val="FFFF00"/>
              </a:solidFill>
            </a:endParaRPr>
          </a:p>
          <a:p>
            <a:endParaRPr lang="en-US" altLang="en-US" sz="2400" b="1">
              <a:solidFill>
                <a:srgbClr val="FFFF00"/>
              </a:solidFill>
            </a:endParaRPr>
          </a:p>
          <a:p>
            <a:r>
              <a:rPr lang="en-US" altLang="en-US" sz="2400" b="1">
                <a:solidFill>
                  <a:srgbClr val="66FF33"/>
                </a:solidFill>
              </a:rPr>
              <a:t>- Cách làm:</a:t>
            </a:r>
          </a:p>
          <a:p>
            <a:endParaRPr lang="en-US" altLang="en-US" sz="2400" b="1">
              <a:solidFill>
                <a:srgbClr val="FFFF00"/>
              </a:solidFill>
            </a:endParaRPr>
          </a:p>
          <a:p>
            <a:endParaRPr lang="en-US" altLang="en-US" sz="2400" b="1">
              <a:solidFill>
                <a:srgbClr val="FFFF00"/>
              </a:solidFill>
            </a:endParaRPr>
          </a:p>
          <a:p>
            <a:r>
              <a:rPr lang="en-US" altLang="en-US" sz="2400" b="1">
                <a:solidFill>
                  <a:srgbClr val="00FFFF"/>
                </a:solidFill>
              </a:rPr>
              <a:t>- Thành phẩm: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45401" y="2276481"/>
            <a:ext cx="731520" cy="3448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3837781" y="4097656"/>
            <a:ext cx="91440" cy="790576"/>
          </a:xfrm>
          <a:prstGeom prst="rightBrace">
            <a:avLst/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99685" y="3465196"/>
            <a:ext cx="933451" cy="13336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28285" y="4463418"/>
            <a:ext cx="704851" cy="1907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6361" y="2621284"/>
            <a:ext cx="1188720" cy="386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19" name="Oval 18"/>
          <p:cNvSpPr/>
          <p:nvPr/>
        </p:nvSpPr>
        <p:spPr>
          <a:xfrm>
            <a:off x="1742281" y="2442212"/>
            <a:ext cx="640080" cy="6572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0" name="Oval 19"/>
          <p:cNvSpPr/>
          <p:nvPr/>
        </p:nvSpPr>
        <p:spPr>
          <a:xfrm>
            <a:off x="3241523" y="2482219"/>
            <a:ext cx="653415" cy="6172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1" name="Oval 20"/>
          <p:cNvSpPr/>
          <p:nvPr/>
        </p:nvSpPr>
        <p:spPr>
          <a:xfrm>
            <a:off x="667861" y="3137539"/>
            <a:ext cx="457200" cy="601980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2" name="Oval 21"/>
          <p:cNvSpPr/>
          <p:nvPr/>
        </p:nvSpPr>
        <p:spPr>
          <a:xfrm>
            <a:off x="1513681" y="3175641"/>
            <a:ext cx="594360" cy="603887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4" name="Oval 23"/>
          <p:cNvSpPr/>
          <p:nvPr/>
        </p:nvSpPr>
        <p:spPr>
          <a:xfrm>
            <a:off x="2908141" y="3792859"/>
            <a:ext cx="594360" cy="601980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5" name="Oval 24"/>
          <p:cNvSpPr/>
          <p:nvPr/>
        </p:nvSpPr>
        <p:spPr>
          <a:xfrm>
            <a:off x="96364" y="3830959"/>
            <a:ext cx="1165860" cy="60198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6" name="Oval 25"/>
          <p:cNvSpPr/>
          <p:nvPr/>
        </p:nvSpPr>
        <p:spPr>
          <a:xfrm>
            <a:off x="2437468" y="4512952"/>
            <a:ext cx="1158385" cy="6038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502504" y="2442215"/>
            <a:ext cx="1074420" cy="22498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45" y="-128453"/>
            <a:ext cx="2454387" cy="2391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85" y="3467077"/>
            <a:ext cx="2380547" cy="15031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09" y="622500"/>
            <a:ext cx="2419159" cy="17323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36" y="2070427"/>
            <a:ext cx="2358160" cy="1618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265" name="AutoShape 2" descr="https://v1.padlet.pics/1/image.webp?t=c_limit%2Cdpr_1%2Ch_568%2Cw_1366&amp;url=https%3A%2F%2Fpadlet-uploads.storage.googleapis.com%2F1328436853%2F9a7b09ea1b66583869334b18f21e343c%2Fimage.png"/>
          <p:cNvSpPr>
            <a:spLocks noChangeAspect="1" noChangeArrowheads="1"/>
          </p:cNvSpPr>
          <p:nvPr/>
        </p:nvSpPr>
        <p:spPr bwMode="auto">
          <a:xfrm>
            <a:off x="92551" y="-685800"/>
            <a:ext cx="365760" cy="36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160"/>
          </a:p>
        </p:txBody>
      </p:sp>
      <p:sp>
        <p:nvSpPr>
          <p:cNvPr id="10267" name="TextBox 38"/>
          <p:cNvSpPr txBox="1">
            <a:spLocks noChangeArrowheads="1"/>
          </p:cNvSpPr>
          <p:nvPr/>
        </p:nvSpPr>
        <p:spPr bwMode="auto">
          <a:xfrm>
            <a:off x="4695852" y="2436496"/>
            <a:ext cx="333565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60">
                <a:solidFill>
                  <a:schemeClr val="bg1"/>
                </a:solidFill>
              </a:rPr>
              <a:t>Trắng, tròn, nhân màu đỏ</a:t>
            </a:r>
          </a:p>
        </p:txBody>
      </p:sp>
      <p:sp>
        <p:nvSpPr>
          <p:cNvPr id="10268" name="TextBox 39"/>
          <p:cNvSpPr txBox="1">
            <a:spLocks noChangeArrowheads="1"/>
          </p:cNvSpPr>
          <p:nvPr/>
        </p:nvSpPr>
        <p:spPr bwMode="auto">
          <a:xfrm>
            <a:off x="4800938" y="3526536"/>
            <a:ext cx="52425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60">
                <a:solidFill>
                  <a:schemeClr val="bg1"/>
                </a:solidFill>
              </a:rPr>
              <a:t>Nặn bánh, luộc bánh, </a:t>
            </a:r>
          </a:p>
          <a:p>
            <a:r>
              <a:rPr lang="en-US" altLang="en-US" sz="2160">
                <a:solidFill>
                  <a:schemeClr val="bg1"/>
                </a:solidFill>
              </a:rPr>
              <a:t>khi chín bánh nổi lên.</a:t>
            </a:r>
          </a:p>
        </p:txBody>
      </p:sp>
      <p:sp>
        <p:nvSpPr>
          <p:cNvPr id="10269" name="TextBox 40"/>
          <p:cNvSpPr txBox="1">
            <a:spLocks noChangeArrowheads="1"/>
          </p:cNvSpPr>
          <p:nvPr/>
        </p:nvSpPr>
        <p:spPr bwMode="auto">
          <a:xfrm>
            <a:off x="4662842" y="4781274"/>
            <a:ext cx="573786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60">
                <a:solidFill>
                  <a:schemeClr val="bg1"/>
                </a:solidFill>
              </a:rPr>
              <a:t>rắn hay nát do khéo léo của người làm bánh, lớp vỏ bọc nhân đường mật bên trong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361" y="1744986"/>
            <a:ext cx="164592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EB6D11"/>
                </a:solidFill>
              </a:rPr>
              <a:t>Nhân hóa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79298" y="2276476"/>
            <a:ext cx="11431" cy="3486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337357" y="1783087"/>
            <a:ext cx="186309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EB6D11"/>
                </a:solidFill>
              </a:rPr>
              <a:t>Tính từ</a:t>
            </a:r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>
            <a:off x="56213" y="4990908"/>
            <a:ext cx="3446291" cy="424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60" b="1">
                <a:solidFill>
                  <a:srgbClr val="EB6D11"/>
                </a:solidFill>
              </a:rPr>
              <a:t>động từ, từ trái nghĩa</a:t>
            </a:r>
          </a:p>
        </p:txBody>
      </p:sp>
      <p:sp>
        <p:nvSpPr>
          <p:cNvPr id="40" name="TextBox 7"/>
          <p:cNvSpPr txBox="1">
            <a:spLocks noChangeArrowheads="1"/>
          </p:cNvSpPr>
          <p:nvPr/>
        </p:nvSpPr>
        <p:spPr bwMode="auto">
          <a:xfrm>
            <a:off x="-3053" y="5575939"/>
            <a:ext cx="350556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EB6D11"/>
                </a:solidFill>
              </a:rPr>
              <a:t>Nghệ thuật miêu tả:</a:t>
            </a:r>
          </a:p>
          <a:p>
            <a:pPr algn="ctr"/>
            <a:r>
              <a:rPr lang="en-US" altLang="en-US" sz="2400" b="1">
                <a:solidFill>
                  <a:srgbClr val="EB6D11"/>
                </a:solidFill>
              </a:rPr>
              <a:t> khéo léo, chính xác, </a:t>
            </a:r>
          </a:p>
          <a:p>
            <a:pPr algn="ctr"/>
            <a:r>
              <a:rPr lang="en-US" altLang="en-US" sz="2400" b="1">
                <a:solidFill>
                  <a:srgbClr val="EB6D11"/>
                </a:solidFill>
              </a:rPr>
              <a:t>sinh động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87" y="2445398"/>
            <a:ext cx="2977756" cy="217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TextBox 29"/>
          <p:cNvSpPr txBox="1">
            <a:spLocks noChangeArrowheads="1"/>
          </p:cNvSpPr>
          <p:nvPr/>
        </p:nvSpPr>
        <p:spPr bwMode="auto">
          <a:xfrm>
            <a:off x="4424521" y="5516673"/>
            <a:ext cx="6461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=&gt; Món ăn bình dị, dân dã, đậm đà bản sắc dân tộc. </a:t>
            </a:r>
            <a:endParaRPr lang="en-US" altLang="en-US" sz="3600" b="1">
              <a:solidFill>
                <a:srgbClr val="00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24521" y="2276479"/>
            <a:ext cx="0" cy="352996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3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6" grpId="0"/>
      <p:bldP spid="7" grpId="0"/>
      <p:bldP spid="10246" grpId="0"/>
      <p:bldP spid="11" grpId="0" animBg="1"/>
      <p:bldP spid="11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10267" grpId="0"/>
      <p:bldP spid="10268" grpId="0"/>
      <p:bldP spid="10269" grpId="0"/>
      <p:bldP spid="35" grpId="0" animBg="1"/>
      <p:bldP spid="37" grpId="0" animBg="1"/>
      <p:bldP spid="39" grpId="0" animBg="1"/>
      <p:bldP spid="40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-86519" y="0"/>
            <a:ext cx="10972800" cy="12954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160">
              <a:latin typeface="Times New Roman" panose="02020603050405020304" pitchFamily="18" charset="0"/>
            </a:endParaRPr>
          </a:p>
        </p:txBody>
      </p:sp>
      <p:pic>
        <p:nvPicPr>
          <p:cNvPr id="13315" name="Picture 8" descr="c61d80ba1e25452c9ee17dcsi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55" y="775340"/>
            <a:ext cx="10972800" cy="6050280"/>
          </a:xfrm>
          <a:prstGeom prst="rect">
            <a:avLst/>
          </a:prstGeom>
          <a:solidFill>
            <a:srgbClr val="FFFF00"/>
          </a:solidFill>
          <a:ln w="38100" cmpd="dbl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13183" y="775340"/>
            <a:ext cx="46901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Người phụ nữ trong xã hội xưa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-86519" y="4"/>
            <a:ext cx="10972800" cy="757130"/>
          </a:xfrm>
          <a:prstGeom prst="rect">
            <a:avLst/>
          </a:prstGeom>
          <a:solidFill>
            <a:srgbClr val="8042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II</a:t>
            </a:r>
            <a:r>
              <a:rPr lang="en-US" altLang="en-US" sz="4320" b="1" u="sng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Tìm hiểu chi tiết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405721" y="2112650"/>
            <a:ext cx="39319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em vừa trắng lại vừa tròn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nổi ba chìm với nước non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nát mặc dầu tay kẻ nặn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giữ tấm lòng 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405721" y="2070736"/>
            <a:ext cx="1188720" cy="71818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3" name="Curved Up Arrow 2"/>
          <p:cNvSpPr/>
          <p:nvPr/>
        </p:nvSpPr>
        <p:spPr>
          <a:xfrm rot="1125177" flipH="1">
            <a:off x="2712671" y="2085303"/>
            <a:ext cx="3455991" cy="787609"/>
          </a:xfrm>
          <a:prstGeom prst="curvedUpArrow">
            <a:avLst>
              <a:gd name="adj1" fmla="val 36461"/>
              <a:gd name="adj2" fmla="val 50000"/>
              <a:gd name="adj3" fmla="val 400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62097" y="0"/>
            <a:ext cx="10972800" cy="12954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160">
              <a:latin typeface="Times New Roman" panose="02020603050405020304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9" y="1136666"/>
            <a:ext cx="7067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Người phụ nữ trong xã hội xưa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9" y="157879"/>
            <a:ext cx="661187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II</a:t>
            </a:r>
            <a:r>
              <a:rPr lang="en-US" altLang="en-US" sz="4320" b="1" u="sng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Tìm hiểu chi tiết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54337" y="2112650"/>
            <a:ext cx="39319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em vừa trắng lại vừa tròn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nổi ba chìm với nước non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nát mặc dầu tay kẻ nặn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216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giữ tấm lòng 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4337" y="2070736"/>
            <a:ext cx="1188720" cy="718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cxnSp>
        <p:nvCxnSpPr>
          <p:cNvPr id="8" name="Straight Connector 7"/>
          <p:cNvCxnSpPr/>
          <p:nvPr/>
        </p:nvCxnSpPr>
        <p:spPr>
          <a:xfrm>
            <a:off x="8308817" y="2606040"/>
            <a:ext cx="731520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54737" y="2606040"/>
            <a:ext cx="731520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54337" y="3337560"/>
            <a:ext cx="2011680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223217" y="3337560"/>
            <a:ext cx="1097280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4337" y="3977640"/>
            <a:ext cx="1097280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06121" y="3977640"/>
            <a:ext cx="531496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34577" y="4655820"/>
            <a:ext cx="1503047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851617" y="3429000"/>
            <a:ext cx="1005840" cy="7315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4" name="Oval 23"/>
          <p:cNvSpPr/>
          <p:nvPr/>
        </p:nvSpPr>
        <p:spPr>
          <a:xfrm>
            <a:off x="6718144" y="4171954"/>
            <a:ext cx="611507" cy="6286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5" name="Oval 24"/>
          <p:cNvSpPr/>
          <p:nvPr/>
        </p:nvSpPr>
        <p:spPr>
          <a:xfrm>
            <a:off x="7632544" y="4160524"/>
            <a:ext cx="611507" cy="6286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6" name="Oval 25"/>
          <p:cNvSpPr/>
          <p:nvPr/>
        </p:nvSpPr>
        <p:spPr>
          <a:xfrm>
            <a:off x="7943060" y="2135507"/>
            <a:ext cx="462915" cy="6267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7" name="Oval 26"/>
          <p:cNvSpPr/>
          <p:nvPr/>
        </p:nvSpPr>
        <p:spPr>
          <a:xfrm>
            <a:off x="9103205" y="2135507"/>
            <a:ext cx="811531" cy="6267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160"/>
          </a:p>
        </p:txBody>
      </p:sp>
      <p:sp>
        <p:nvSpPr>
          <p:cNvPr id="28" name="TextBox 27"/>
          <p:cNvSpPr txBox="1"/>
          <p:nvPr/>
        </p:nvSpPr>
        <p:spPr>
          <a:xfrm>
            <a:off x="6693377" y="1535431"/>
            <a:ext cx="3627120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Ẩn dụ - mô típ “Thân em”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13832" y="4897756"/>
            <a:ext cx="2743200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Tính từ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2413" y="5524500"/>
            <a:ext cx="2741295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Thành ngữ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75141" y="4880611"/>
            <a:ext cx="2743200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Từ trái nghĩa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57435" y="5449297"/>
            <a:ext cx="1863091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Quan hệ từ</a:t>
            </a:r>
          </a:p>
        </p:txBody>
      </p:sp>
      <p:sp>
        <p:nvSpPr>
          <p:cNvPr id="14361" name="TextBox 21"/>
          <p:cNvSpPr txBox="1">
            <a:spLocks noChangeArrowheads="1"/>
          </p:cNvSpPr>
          <p:nvPr/>
        </p:nvSpPr>
        <p:spPr bwMode="auto">
          <a:xfrm>
            <a:off x="-44608" y="1937846"/>
            <a:ext cx="6616067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40" b="1">
                <a:solidFill>
                  <a:srgbClr val="FFFF00"/>
                </a:solidFill>
              </a:rPr>
              <a:t>- Ngoại hình: </a:t>
            </a:r>
          </a:p>
          <a:p>
            <a:r>
              <a:rPr lang="en-US" altLang="en-US" sz="2640" b="1">
                <a:solidFill>
                  <a:srgbClr val="FFFF00"/>
                </a:solidFill>
              </a:rPr>
              <a:t>                        </a:t>
            </a:r>
            <a:endParaRPr lang="en-US" altLang="en-US" sz="2640" b="1">
              <a:solidFill>
                <a:schemeClr val="bg1"/>
              </a:solidFill>
            </a:endParaRPr>
          </a:p>
          <a:p>
            <a:r>
              <a:rPr lang="en-US" altLang="en-US" sz="2640" b="1">
                <a:solidFill>
                  <a:srgbClr val="FFFF00"/>
                </a:solidFill>
              </a:rPr>
              <a:t>- Thân phận: </a:t>
            </a:r>
          </a:p>
          <a:p>
            <a:endParaRPr lang="en-US" altLang="en-US" sz="2640" b="1">
              <a:solidFill>
                <a:srgbClr val="FFFF00"/>
              </a:solidFill>
            </a:endParaRPr>
          </a:p>
          <a:p>
            <a:r>
              <a:rPr lang="en-US" altLang="en-US" sz="2640" b="1">
                <a:solidFill>
                  <a:srgbClr val="FFFF00"/>
                </a:solidFill>
              </a:rPr>
              <a:t>- Phẩm chất:</a:t>
            </a:r>
          </a:p>
          <a:p>
            <a:r>
              <a:rPr lang="en-US" altLang="en-US" sz="2640" b="1">
                <a:solidFill>
                  <a:srgbClr val="FFFF00"/>
                </a:solidFill>
              </a:rPr>
              <a:t>                    </a:t>
            </a:r>
            <a:endParaRPr lang="en-US" altLang="en-US" sz="2640" b="1">
              <a:solidFill>
                <a:schemeClr val="bg1"/>
              </a:solidFill>
            </a:endParaRPr>
          </a:p>
        </p:txBody>
      </p:sp>
      <p:sp>
        <p:nvSpPr>
          <p:cNvPr id="14362" name="TextBox 33"/>
          <p:cNvSpPr txBox="1">
            <a:spLocks noChangeArrowheads="1"/>
          </p:cNvSpPr>
          <p:nvPr/>
        </p:nvSpPr>
        <p:spPr bwMode="auto">
          <a:xfrm>
            <a:off x="-116992" y="4686646"/>
            <a:ext cx="6572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 =&gt; Trân trọng vẻ đẹp, cảm thương thân phận phụ nữ xưa</a:t>
            </a:r>
            <a:endParaRPr lang="en-US" altLang="en-US" sz="3600" b="1">
              <a:solidFill>
                <a:srgbClr val="00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57437" y="4905376"/>
            <a:ext cx="1457327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Ẩn dụ</a:t>
            </a:r>
          </a:p>
        </p:txBody>
      </p:sp>
      <p:sp>
        <p:nvSpPr>
          <p:cNvPr id="14364" name="TextBox 35"/>
          <p:cNvSpPr txBox="1">
            <a:spLocks noChangeArrowheads="1"/>
          </p:cNvSpPr>
          <p:nvPr/>
        </p:nvSpPr>
        <p:spPr bwMode="auto">
          <a:xfrm>
            <a:off x="6754337" y="4972628"/>
            <a:ext cx="393192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rgbClr val="EB6D11"/>
                </a:solidFill>
              </a:rPr>
              <a:t>Nghệ thuật: ẩn dụ - đa nghĩa, tính từ, động từ, thành ngữ, quan hệ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9305" y="2375233"/>
            <a:ext cx="4039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</a:rPr>
              <a:t>trắng trẻo, phúc hậu, xinh đẹp</a:t>
            </a: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921521" y="3011871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</a:rPr>
              <a:t>lận đận, phụ thuộc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9769" y="3590516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bg1"/>
                </a:solidFill>
              </a:rPr>
              <a:t>trong trắng, </a:t>
            </a:r>
          </a:p>
          <a:p>
            <a:r>
              <a:rPr lang="en-US" altLang="en-US" sz="2400" b="1">
                <a:solidFill>
                  <a:schemeClr val="bg1"/>
                </a:solidFill>
              </a:rPr>
              <a:t>thủy chung, son sắt. </a:t>
            </a:r>
            <a:endParaRPr lang="en-US" sz="240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39969" y="2606040"/>
            <a:ext cx="415127" cy="0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114477" y="3415288"/>
            <a:ext cx="1146647" cy="0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100885" y="4251960"/>
            <a:ext cx="1146647" cy="0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6455096" y="3063246"/>
            <a:ext cx="238289" cy="782895"/>
          </a:xfrm>
          <a:prstGeom prst="leftBrac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sp>
        <p:nvSpPr>
          <p:cNvPr id="41" name="TextBox 40"/>
          <p:cNvSpPr txBox="1"/>
          <p:nvPr/>
        </p:nvSpPr>
        <p:spPr>
          <a:xfrm>
            <a:off x="5600888" y="5414011"/>
            <a:ext cx="2743200" cy="42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160" b="1">
                <a:solidFill>
                  <a:srgbClr val="EB6D11"/>
                </a:solidFill>
              </a:rPr>
              <a:t>Động từ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571457" y="1937847"/>
            <a:ext cx="0" cy="28627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 animBg="1"/>
      <p:bldP spid="2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14361" grpId="0"/>
      <p:bldP spid="14362" grpId="0"/>
      <p:bldP spid="35" grpId="0" animBg="1"/>
      <p:bldP spid="35" grpId="1" animBg="1"/>
      <p:bldP spid="14364" grpId="0" animBg="1"/>
      <p:bldP spid="3" grpId="0"/>
      <p:bldP spid="5" grpId="0"/>
      <p:bldP spid="7" grpId="0"/>
      <p:bldP spid="17" grpId="0" animBg="1"/>
      <p:bldP spid="17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22262" cy="70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33" y="-169047"/>
            <a:ext cx="4949891" cy="309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86790" y="2934011"/>
            <a:ext cx="3731168" cy="149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654" b="1" i="1">
                <a:solidFill>
                  <a:srgbClr val="955C26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Thân em vừa trắng lại vừa tròn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654" b="1" i="1">
                <a:solidFill>
                  <a:srgbClr val="955C26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Bảy nổi ba chìm với nước non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654" b="1" i="1">
                <a:solidFill>
                  <a:srgbClr val="955C26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Rắn nát mặc dầu tay kẻ nặn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1654" b="1" i="1">
                <a:solidFill>
                  <a:srgbClr val="955C26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Mà em vẫn giữ tấm lòng son</a:t>
            </a:r>
          </a:p>
        </p:txBody>
      </p:sp>
      <p:pic>
        <p:nvPicPr>
          <p:cNvPr id="1229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4799">
            <a:off x="8703904" y="5013837"/>
            <a:ext cx="2593069" cy="22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4669">
            <a:off x="-428102" y="5063494"/>
            <a:ext cx="2591193" cy="22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3"/>
          <p:cNvSpPr>
            <a:spLocks noChangeArrowheads="1"/>
          </p:cNvSpPr>
          <p:nvPr/>
        </p:nvSpPr>
        <p:spPr bwMode="auto">
          <a:xfrm>
            <a:off x="4032159" y="331053"/>
            <a:ext cx="3005438" cy="41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26" b="1">
                <a:solidFill>
                  <a:srgbClr val="0000FF"/>
                </a:solidFill>
                <a:latin typeface="#9Slide07 IcielAmerigraf" pitchFamily="2" charset="0"/>
                <a:cs typeface="Arial" panose="020B0604020202020204" pitchFamily="34" charset="0"/>
              </a:rPr>
              <a:t>BÁNH TRÔI NƯỚC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476156" y="2790716"/>
            <a:ext cx="2618221" cy="1728037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26"/>
              <a:t>Viên tròn, màu trắng, nhân đường mật màu đỏ, nặn bánh và luộc trong nước sôi, khi chin bánh sẽ nổi lên. </a:t>
            </a:r>
          </a:p>
        </p:txBody>
      </p:sp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5472868" y="5130185"/>
            <a:ext cx="3074932" cy="14008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26" b="1">
                <a:solidFill>
                  <a:srgbClr val="FF0000"/>
                </a:solidFill>
              </a:rPr>
              <a:t>Trân trọng, ngợi ca vẻ đẹp và cảm thương sâu sắc cho thân phận của người phụ nữ xưa</a:t>
            </a:r>
          </a:p>
        </p:txBody>
      </p:sp>
      <p:sp>
        <p:nvSpPr>
          <p:cNvPr id="12299" name="TextBox 16"/>
          <p:cNvSpPr txBox="1">
            <a:spLocks noChangeArrowheads="1"/>
          </p:cNvSpPr>
          <p:nvPr/>
        </p:nvSpPr>
        <p:spPr bwMode="auto">
          <a:xfrm>
            <a:off x="4122638" y="3333612"/>
            <a:ext cx="2694315" cy="1400896"/>
          </a:xfrm>
          <a:prstGeom prst="rect">
            <a:avLst/>
          </a:prstGeom>
          <a:noFill/>
          <a:ln w="38100">
            <a:solidFill>
              <a:srgbClr val="D9A358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126" b="1">
                <a:solidFill>
                  <a:srgbClr val="C00000"/>
                </a:solidFill>
              </a:rPr>
              <a:t>- Nhân hóa, ẩn dụ</a:t>
            </a:r>
          </a:p>
          <a:p>
            <a:pPr algn="ctr"/>
            <a:r>
              <a:rPr lang="en-US" altLang="en-US" sz="2126" b="1">
                <a:solidFill>
                  <a:srgbClr val="C00000"/>
                </a:solidFill>
              </a:rPr>
              <a:t>- Tính từ, động từ, thành ngữ, từ trái nghĩa, quan hệ từ.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6847" y="1642439"/>
            <a:ext cx="2408785" cy="746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126" u="sng">
                <a:solidFill>
                  <a:srgbClr val="0000FF"/>
                </a:solidFill>
              </a:rPr>
              <a:t>Nghĩa thực</a:t>
            </a:r>
          </a:p>
          <a:p>
            <a:pPr algn="ctr"/>
            <a:r>
              <a:rPr lang="en-US" altLang="en-US" sz="2126">
                <a:solidFill>
                  <a:srgbClr val="0000FF"/>
                </a:solidFill>
              </a:rPr>
              <a:t>Miêu tả bánh trôi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8579" y="1743821"/>
            <a:ext cx="2743064" cy="74661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126" u="sng">
                <a:solidFill>
                  <a:srgbClr val="FF0000"/>
                </a:solidFill>
              </a:rPr>
              <a:t>Nghĩa ẩn dụ:</a:t>
            </a:r>
          </a:p>
          <a:p>
            <a:pPr algn="ctr"/>
            <a:r>
              <a:rPr lang="en-US" altLang="en-US" sz="2126">
                <a:solidFill>
                  <a:srgbClr val="FF0000"/>
                </a:solidFill>
              </a:rPr>
              <a:t>Người phụ nữ thời xưa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2229" y="2954295"/>
            <a:ext cx="2995764" cy="1400896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126"/>
              <a:t>Ngoại hình xinh đẹp</a:t>
            </a:r>
          </a:p>
          <a:p>
            <a:pPr algn="ctr"/>
            <a:r>
              <a:rPr lang="en-US" altLang="en-US" sz="2126"/>
              <a:t>Thân phận chìm nổi</a:t>
            </a:r>
          </a:p>
          <a:p>
            <a:pPr algn="ctr"/>
            <a:r>
              <a:rPr lang="en-US" altLang="en-US" sz="2126"/>
              <a:t>Phẩm chất trong trắng, thủy chung, son sắt.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9945" y="5142447"/>
            <a:ext cx="2877023" cy="14008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altLang="en-US" sz="2126" b="1">
              <a:solidFill>
                <a:srgbClr val="0000FF"/>
              </a:solidFill>
            </a:endParaRPr>
          </a:p>
          <a:p>
            <a:pPr algn="ctr"/>
            <a:r>
              <a:rPr lang="en-US" altLang="en-US" sz="2126" b="1">
                <a:solidFill>
                  <a:srgbClr val="0000FF"/>
                </a:solidFill>
              </a:rPr>
              <a:t>Món ăn bình dị nhưng mang bản sắc dân tộc</a:t>
            </a:r>
          </a:p>
          <a:p>
            <a:pPr algn="ctr"/>
            <a:endParaRPr lang="en-US" altLang="en-US" sz="2126" b="1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32" y="779168"/>
            <a:ext cx="2280583" cy="1726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5648668" y="684321"/>
            <a:ext cx="1858085" cy="36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772" b="1">
                <a:solidFill>
                  <a:srgbClr val="FF0000"/>
                </a:solidFill>
                <a:cs typeface="Times New Roman" panose="02020603050405020304" pitchFamily="18" charset="0"/>
              </a:rPr>
              <a:t>Hồ Xuân Hương</a:t>
            </a:r>
            <a:endParaRPr lang="en-US" altLang="en-US" sz="1772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525" y="4938693"/>
            <a:ext cx="2415682" cy="2353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47" y="5334105"/>
            <a:ext cx="1538353" cy="1656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own Arrow 6"/>
          <p:cNvSpPr/>
          <p:nvPr/>
        </p:nvSpPr>
        <p:spPr>
          <a:xfrm>
            <a:off x="5374970" y="2999753"/>
            <a:ext cx="255186" cy="302326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20" name="Down Arrow 19"/>
          <p:cNvSpPr/>
          <p:nvPr/>
        </p:nvSpPr>
        <p:spPr>
          <a:xfrm rot="14864164">
            <a:off x="6579123" y="1350593"/>
            <a:ext cx="232387" cy="2251219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21" name="Down Arrow 20"/>
          <p:cNvSpPr/>
          <p:nvPr/>
        </p:nvSpPr>
        <p:spPr>
          <a:xfrm rot="17587579" flipH="1" flipV="1">
            <a:off x="4130596" y="1275761"/>
            <a:ext cx="212640" cy="2362902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22" name="Down Arrow 21"/>
          <p:cNvSpPr/>
          <p:nvPr/>
        </p:nvSpPr>
        <p:spPr>
          <a:xfrm>
            <a:off x="5336674" y="4780526"/>
            <a:ext cx="255186" cy="302326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23" name="Down Arrow 22"/>
          <p:cNvSpPr/>
          <p:nvPr/>
        </p:nvSpPr>
        <p:spPr>
          <a:xfrm>
            <a:off x="1617831" y="2457318"/>
            <a:ext cx="255186" cy="302326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24" name="Down Arrow 23"/>
          <p:cNvSpPr/>
          <p:nvPr/>
        </p:nvSpPr>
        <p:spPr>
          <a:xfrm>
            <a:off x="9093814" y="2563811"/>
            <a:ext cx="255186" cy="302326"/>
          </a:xfrm>
          <a:prstGeom prst="down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/>
          </a:p>
        </p:txBody>
      </p:sp>
      <p:sp>
        <p:nvSpPr>
          <p:cNvPr id="8" name="Curved Up Arrow 7"/>
          <p:cNvSpPr/>
          <p:nvPr/>
        </p:nvSpPr>
        <p:spPr>
          <a:xfrm rot="2907503">
            <a:off x="1094857" y="5025153"/>
            <a:ext cx="1510208" cy="518248"/>
          </a:xfrm>
          <a:prstGeom prst="curvedUp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>
              <a:solidFill>
                <a:schemeClr val="tx1"/>
              </a:solidFill>
            </a:endParaRPr>
          </a:p>
        </p:txBody>
      </p:sp>
      <p:sp>
        <p:nvSpPr>
          <p:cNvPr id="26" name="Curved Up Arrow 25"/>
          <p:cNvSpPr/>
          <p:nvPr/>
        </p:nvSpPr>
        <p:spPr>
          <a:xfrm rot="7094965" flipV="1">
            <a:off x="8378733" y="4880194"/>
            <a:ext cx="1510208" cy="622038"/>
          </a:xfrm>
          <a:prstGeom prst="curvedUpArrow">
            <a:avLst/>
          </a:prstGeom>
          <a:solidFill>
            <a:srgbClr val="D9A358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98" tIns="53999" rIns="107998" bIns="539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2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8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296" grpId="0"/>
      <p:bldP spid="12297" grpId="0" animBg="1"/>
      <p:bldP spid="12298" grpId="0" animBg="1"/>
      <p:bldP spid="12299" grpId="0" animBg="1"/>
      <p:bldP spid="2" grpId="0" animBg="1"/>
      <p:bldP spid="3" grpId="0" animBg="1"/>
      <p:bldP spid="4" grpId="0" animBg="1"/>
      <p:bldP spid="5" grpId="0" animBg="1"/>
      <p:bldP spid="12295" grpId="0"/>
      <p:bldP spid="7" grpId="0" animBg="1"/>
      <p:bldP spid="20" grpId="0" animBg="1"/>
      <p:bldP spid="21" grpId="0" animBg="1"/>
      <p:bldP spid="23" grpId="0" animBg="1"/>
      <p:bldP spid="24" grpId="0" animBg="1"/>
      <p:bldP spid="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6348" y="3164364"/>
            <a:ext cx="1628787" cy="424732"/>
          </a:xfrm>
          <a:prstGeom prst="rect">
            <a:avLst/>
          </a:prstGeom>
          <a:solidFill>
            <a:srgbClr val="D600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8052" y="3164364"/>
            <a:ext cx="1715465" cy="424732"/>
          </a:xfrm>
          <a:prstGeom prst="rect">
            <a:avLst/>
          </a:prstGeom>
          <a:solidFill>
            <a:srgbClr val="D600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8917" y="3164207"/>
            <a:ext cx="2143127" cy="42473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71652" y="3164364"/>
            <a:ext cx="2486043" cy="4247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6517" y="3901443"/>
            <a:ext cx="1800227" cy="1421928"/>
          </a:xfrm>
          <a:prstGeom prst="rect">
            <a:avLst/>
          </a:prstGeom>
          <a:solidFill>
            <a:srgbClr val="E4059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2809" y="3931923"/>
            <a:ext cx="1885951" cy="1421928"/>
          </a:xfrm>
          <a:prstGeom prst="rect">
            <a:avLst/>
          </a:prstGeom>
          <a:solidFill>
            <a:srgbClr val="E4059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3101" y="4030980"/>
            <a:ext cx="1613536" cy="142192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9035" y="3956693"/>
            <a:ext cx="1543051" cy="142192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7382" y="3901898"/>
            <a:ext cx="1457335" cy="142192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99604" y="4030980"/>
            <a:ext cx="1200159" cy="1421928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16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3021361" y="1282834"/>
            <a:ext cx="4793510" cy="611246"/>
            <a:chOff x="646" y="1491"/>
            <a:chExt cx="1437" cy="2309"/>
          </a:xfrm>
          <a:solidFill>
            <a:srgbClr val="00B050"/>
          </a:solidFill>
        </p:grpSpPr>
        <p:sp>
          <p:nvSpPr>
            <p:cNvPr id="21" name="AutoShape 6"/>
            <p:cNvSpPr>
              <a:spLocks noChangeArrowheads="1"/>
            </p:cNvSpPr>
            <p:nvPr/>
          </p:nvSpPr>
          <p:spPr bwMode="gray">
            <a:xfrm>
              <a:off x="720" y="1491"/>
              <a:ext cx="1363" cy="1799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2" name="AutoShape 7"/>
            <p:cNvSpPr>
              <a:spLocks noChangeArrowheads="1"/>
            </p:cNvSpPr>
            <p:nvPr/>
          </p:nvSpPr>
          <p:spPr bwMode="gray">
            <a:xfrm>
              <a:off x="720" y="1497"/>
              <a:ext cx="1343" cy="1763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gray">
            <a:xfrm>
              <a:off x="752" y="2792"/>
              <a:ext cx="1304" cy="45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gray">
            <a:xfrm>
              <a:off x="752" y="1509"/>
              <a:ext cx="1304" cy="444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gray">
            <a:xfrm>
              <a:off x="646" y="1498"/>
              <a:ext cx="1410" cy="230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336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cs typeface="Times New Roman" pitchFamily="18" charset="0"/>
                </a:rPr>
                <a:t>BÁNH TRÔI NƯỚC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136564" y="2186472"/>
            <a:ext cx="2608426" cy="682625"/>
            <a:chOff x="3505200" y="2365375"/>
            <a:chExt cx="2246984" cy="2857500"/>
          </a:xfrm>
          <a:solidFill>
            <a:srgbClr val="E4059E"/>
          </a:solidFill>
        </p:grpSpPr>
        <p:sp>
          <p:nvSpPr>
            <p:cNvPr id="30776" name="AutoShape 22"/>
            <p:cNvSpPr>
              <a:spLocks noChangeArrowheads="1"/>
            </p:cNvSpPr>
            <p:nvPr/>
          </p:nvSpPr>
          <p:spPr bwMode="gray">
            <a:xfrm>
              <a:off x="3505200" y="2365375"/>
              <a:ext cx="2163763" cy="285750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7" name="AutoShape 23"/>
            <p:cNvSpPr>
              <a:spLocks noChangeArrowheads="1"/>
            </p:cNvSpPr>
            <p:nvPr/>
          </p:nvSpPr>
          <p:spPr bwMode="gray">
            <a:xfrm>
              <a:off x="3538537" y="2373313"/>
              <a:ext cx="2213647" cy="280352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8" name="AutoShape 24"/>
            <p:cNvSpPr>
              <a:spLocks noChangeArrowheads="1"/>
            </p:cNvSpPr>
            <p:nvPr/>
          </p:nvSpPr>
          <p:spPr bwMode="gray">
            <a:xfrm>
              <a:off x="3556000" y="4437063"/>
              <a:ext cx="2070100" cy="7096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9" name="AutoShape 25"/>
            <p:cNvSpPr>
              <a:spLocks noChangeArrowheads="1"/>
            </p:cNvSpPr>
            <p:nvPr/>
          </p:nvSpPr>
          <p:spPr bwMode="gray">
            <a:xfrm>
              <a:off x="3556000" y="2395538"/>
              <a:ext cx="2070100" cy="7080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80" name="Text Box 35"/>
            <p:cNvSpPr txBox="1">
              <a:spLocks noChangeArrowheads="1"/>
            </p:cNvSpPr>
            <p:nvPr/>
          </p:nvSpPr>
          <p:spPr bwMode="gray">
            <a:xfrm>
              <a:off x="3581401" y="2561027"/>
              <a:ext cx="2046736" cy="22417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sz="2880" b="1" dirty="0">
                <a:cs typeface="Times New Roman" pitchFamily="18" charset="0"/>
              </a:endParaRPr>
            </a:p>
          </p:txBody>
        </p:sp>
      </p:grpSp>
      <p:grpSp>
        <p:nvGrpSpPr>
          <p:cNvPr id="20" name="Group 62"/>
          <p:cNvGrpSpPr>
            <a:grpSpLocks/>
          </p:cNvGrpSpPr>
          <p:nvPr/>
        </p:nvGrpSpPr>
        <p:grpSpPr bwMode="auto">
          <a:xfrm>
            <a:off x="6600036" y="2258843"/>
            <a:ext cx="2596516" cy="609600"/>
            <a:chOff x="3696" y="1481"/>
            <a:chExt cx="1363" cy="1809"/>
          </a:xfrm>
          <a:solidFill>
            <a:srgbClr val="00B050"/>
          </a:solidFill>
        </p:grpSpPr>
        <p:sp>
          <p:nvSpPr>
            <p:cNvPr id="30771" name="AutoShape 3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2" name="AutoShape 3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3" name="AutoShape 4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4" name="AutoShape 4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5" name="Text Box 51"/>
            <p:cNvSpPr txBox="1">
              <a:spLocks noChangeArrowheads="1"/>
            </p:cNvSpPr>
            <p:nvPr/>
          </p:nvSpPr>
          <p:spPr bwMode="gray">
            <a:xfrm>
              <a:off x="3744" y="1481"/>
              <a:ext cx="1296" cy="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sz="2880" b="1" dirty="0">
                <a:cs typeface="Times New Roman" pitchFamily="18" charset="0"/>
              </a:endParaRPr>
            </a:p>
          </p:txBody>
        </p:sp>
      </p:grpSp>
      <p:cxnSp>
        <p:nvCxnSpPr>
          <p:cNvPr id="38" name="Straight Arrow Connector 37"/>
          <p:cNvCxnSpPr>
            <a:stCxn id="30775" idx="2"/>
          </p:cNvCxnSpPr>
          <p:nvPr/>
        </p:nvCxnSpPr>
        <p:spPr>
          <a:xfrm flipH="1">
            <a:off x="6472397" y="2794310"/>
            <a:ext cx="1453520" cy="3699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0775" idx="2"/>
          </p:cNvCxnSpPr>
          <p:nvPr/>
        </p:nvCxnSpPr>
        <p:spPr>
          <a:xfrm>
            <a:off x="7925917" y="2794310"/>
            <a:ext cx="1289680" cy="3699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12641" y="3608074"/>
            <a:ext cx="955" cy="293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06264" y="3608074"/>
            <a:ext cx="7620" cy="293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16" idx="0"/>
          </p:cNvCxnSpPr>
          <p:nvPr/>
        </p:nvCxnSpPr>
        <p:spPr>
          <a:xfrm flipH="1">
            <a:off x="5299869" y="3688084"/>
            <a:ext cx="1172528" cy="3428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6558122" y="3602358"/>
            <a:ext cx="213360" cy="384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894604" y="3580450"/>
            <a:ext cx="213360" cy="428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9" idx="0"/>
          </p:cNvCxnSpPr>
          <p:nvPr/>
        </p:nvCxnSpPr>
        <p:spPr>
          <a:xfrm>
            <a:off x="9215600" y="3688083"/>
            <a:ext cx="984084" cy="34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777" idx="2"/>
          </p:cNvCxnSpPr>
          <p:nvPr/>
        </p:nvCxnSpPr>
        <p:spPr>
          <a:xfrm>
            <a:off x="2460127" y="2858099"/>
            <a:ext cx="1071506" cy="3051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0777" idx="2"/>
          </p:cNvCxnSpPr>
          <p:nvPr/>
        </p:nvCxnSpPr>
        <p:spPr>
          <a:xfrm flipH="1">
            <a:off x="1495188" y="2858099"/>
            <a:ext cx="964939" cy="3051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845409" y="1898880"/>
            <a:ext cx="1377313" cy="5345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299869" y="1898880"/>
            <a:ext cx="1340171" cy="5909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-2013452" y="111832"/>
            <a:ext cx="779716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u="sng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3992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6348" y="3164364"/>
            <a:ext cx="1628787" cy="424732"/>
          </a:xfrm>
          <a:prstGeom prst="rect">
            <a:avLst/>
          </a:prstGeom>
          <a:solidFill>
            <a:srgbClr val="D600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giả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8052" y="3164364"/>
            <a:ext cx="1715465" cy="424732"/>
          </a:xfrm>
          <a:prstGeom prst="rect">
            <a:avLst/>
          </a:prstGeom>
          <a:solidFill>
            <a:srgbClr val="D600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phẩm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8917" y="3164207"/>
            <a:ext cx="2143127" cy="42473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1652" y="3164364"/>
            <a:ext cx="2486043" cy="4247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 thuật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34" y="3964316"/>
            <a:ext cx="1800227" cy="1421928"/>
          </a:xfrm>
          <a:prstGeom prst="rect">
            <a:avLst/>
          </a:prstGeom>
          <a:solidFill>
            <a:srgbClr val="E4059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16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16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16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6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6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16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6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6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16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16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6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6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Nôm</a:t>
            </a:r>
            <a:endParaRPr lang="en-US" sz="216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2809" y="3931923"/>
            <a:ext cx="1885951" cy="1421928"/>
          </a:xfrm>
          <a:prstGeom prst="rect">
            <a:avLst/>
          </a:prstGeom>
          <a:solidFill>
            <a:srgbClr val="E4059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 vịnh vật, thể thất ngôn tứ tuyệt, chữ Nôm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3101" y="4030980"/>
            <a:ext cx="1613536" cy="1754326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Trân trọng vẻ đẹp, phẩm chất của người phụ nữ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9035" y="3956693"/>
            <a:ext cx="1543051" cy="208672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thương sâu sắc cho thân phận chìm nổi của họ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7382" y="3901898"/>
            <a:ext cx="1457335" cy="241912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đa nghĩa - ẩn dụ, đảo ngữ, tính từ, động từ, quan hệ từ)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99604" y="4030980"/>
            <a:ext cx="1200159" cy="175432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6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 ngữ bình dị, kết cấu chặt chẽ</a:t>
            </a: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3268208" y="1259009"/>
            <a:ext cx="4703444" cy="609393"/>
            <a:chOff x="720" y="1401"/>
            <a:chExt cx="1410" cy="2302"/>
          </a:xfrm>
          <a:solidFill>
            <a:srgbClr val="00B050"/>
          </a:solidFill>
        </p:grpSpPr>
        <p:sp>
          <p:nvSpPr>
            <p:cNvPr id="21" name="AutoShape 6"/>
            <p:cNvSpPr>
              <a:spLocks noChangeArrowheads="1"/>
            </p:cNvSpPr>
            <p:nvPr/>
          </p:nvSpPr>
          <p:spPr bwMode="gray">
            <a:xfrm>
              <a:off x="720" y="1491"/>
              <a:ext cx="1363" cy="1799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2" name="AutoShape 7"/>
            <p:cNvSpPr>
              <a:spLocks noChangeArrowheads="1"/>
            </p:cNvSpPr>
            <p:nvPr/>
          </p:nvSpPr>
          <p:spPr bwMode="gray">
            <a:xfrm>
              <a:off x="720" y="1497"/>
              <a:ext cx="1343" cy="1763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gray">
            <a:xfrm>
              <a:off x="752" y="2792"/>
              <a:ext cx="1304" cy="45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gray">
            <a:xfrm>
              <a:off x="752" y="1509"/>
              <a:ext cx="1304" cy="444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gray">
            <a:xfrm>
              <a:off x="720" y="1401"/>
              <a:ext cx="1410" cy="230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336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cs typeface="Times New Roman" pitchFamily="18" charset="0"/>
                </a:rPr>
                <a:t>BÁNH TRÔI NƯỚC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13508" y="2202061"/>
            <a:ext cx="4389120" cy="682625"/>
            <a:chOff x="3505200" y="2365375"/>
            <a:chExt cx="2246984" cy="2857500"/>
          </a:xfrm>
          <a:solidFill>
            <a:srgbClr val="E4059E"/>
          </a:solidFill>
        </p:grpSpPr>
        <p:sp>
          <p:nvSpPr>
            <p:cNvPr id="30776" name="AutoShape 22"/>
            <p:cNvSpPr>
              <a:spLocks noChangeArrowheads="1"/>
            </p:cNvSpPr>
            <p:nvPr/>
          </p:nvSpPr>
          <p:spPr bwMode="gray">
            <a:xfrm>
              <a:off x="3505200" y="2365375"/>
              <a:ext cx="2163763" cy="285750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7" name="AutoShape 23"/>
            <p:cNvSpPr>
              <a:spLocks noChangeArrowheads="1"/>
            </p:cNvSpPr>
            <p:nvPr/>
          </p:nvSpPr>
          <p:spPr bwMode="gray">
            <a:xfrm>
              <a:off x="3538537" y="2373313"/>
              <a:ext cx="2213647" cy="280352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8" name="AutoShape 24"/>
            <p:cNvSpPr>
              <a:spLocks noChangeArrowheads="1"/>
            </p:cNvSpPr>
            <p:nvPr/>
          </p:nvSpPr>
          <p:spPr bwMode="gray">
            <a:xfrm>
              <a:off x="3556000" y="4437063"/>
              <a:ext cx="2070100" cy="7096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9" name="AutoShape 25"/>
            <p:cNvSpPr>
              <a:spLocks noChangeArrowheads="1"/>
            </p:cNvSpPr>
            <p:nvPr/>
          </p:nvSpPr>
          <p:spPr bwMode="gray">
            <a:xfrm>
              <a:off x="3556000" y="2395538"/>
              <a:ext cx="2070100" cy="7080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80" name="Text Box 35"/>
            <p:cNvSpPr txBox="1">
              <a:spLocks noChangeArrowheads="1"/>
            </p:cNvSpPr>
            <p:nvPr/>
          </p:nvSpPr>
          <p:spPr bwMode="gray">
            <a:xfrm>
              <a:off x="3581401" y="2561027"/>
              <a:ext cx="2046736" cy="22417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80" b="1">
                  <a:cs typeface="Times New Roman" pitchFamily="18" charset="0"/>
                </a:rPr>
                <a:t>Tìm hiểu chung</a:t>
              </a:r>
              <a:endParaRPr lang="en-US" sz="2880" b="1" dirty="0">
                <a:cs typeface="Times New Roman" pitchFamily="18" charset="0"/>
              </a:endParaRPr>
            </a:p>
          </p:txBody>
        </p:sp>
      </p:grpSp>
      <p:grpSp>
        <p:nvGrpSpPr>
          <p:cNvPr id="20" name="Group 62"/>
          <p:cNvGrpSpPr>
            <a:grpSpLocks/>
          </p:cNvGrpSpPr>
          <p:nvPr/>
        </p:nvGrpSpPr>
        <p:grpSpPr bwMode="auto">
          <a:xfrm>
            <a:off x="6600036" y="2258843"/>
            <a:ext cx="2596516" cy="609600"/>
            <a:chOff x="3696" y="1481"/>
            <a:chExt cx="1363" cy="1809"/>
          </a:xfrm>
          <a:solidFill>
            <a:srgbClr val="00B050"/>
          </a:solidFill>
        </p:grpSpPr>
        <p:sp>
          <p:nvSpPr>
            <p:cNvPr id="30771" name="AutoShape 3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2" name="AutoShape 3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3" name="AutoShape 4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4" name="AutoShape 4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60"/>
            </a:p>
          </p:txBody>
        </p:sp>
        <p:sp>
          <p:nvSpPr>
            <p:cNvPr id="30775" name="Text Box 51"/>
            <p:cNvSpPr txBox="1">
              <a:spLocks noChangeArrowheads="1"/>
            </p:cNvSpPr>
            <p:nvPr/>
          </p:nvSpPr>
          <p:spPr bwMode="gray">
            <a:xfrm>
              <a:off x="3744" y="1481"/>
              <a:ext cx="1296" cy="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80" b="1" dirty="0" err="1">
                  <a:cs typeface="Times New Roman" pitchFamily="18" charset="0"/>
                </a:rPr>
                <a:t>Đọc</a:t>
              </a:r>
              <a:r>
                <a:rPr lang="en-US" sz="2880" b="1" dirty="0">
                  <a:cs typeface="Times New Roman" pitchFamily="18" charset="0"/>
                </a:rPr>
                <a:t> </a:t>
              </a:r>
              <a:r>
                <a:rPr lang="en-US" sz="2880" b="1" dirty="0" err="1">
                  <a:cs typeface="Times New Roman" pitchFamily="18" charset="0"/>
                </a:rPr>
                <a:t>hiểu</a:t>
              </a:r>
              <a:endParaRPr lang="en-US" sz="2880" b="1" dirty="0">
                <a:cs typeface="Times New Roman" pitchFamily="18" charset="0"/>
              </a:endParaRPr>
            </a:p>
          </p:txBody>
        </p:sp>
      </p:grpSp>
      <p:cxnSp>
        <p:nvCxnSpPr>
          <p:cNvPr id="38" name="Straight Arrow Connector 37"/>
          <p:cNvCxnSpPr>
            <a:stCxn id="30775" idx="2"/>
          </p:cNvCxnSpPr>
          <p:nvPr/>
        </p:nvCxnSpPr>
        <p:spPr>
          <a:xfrm flipH="1">
            <a:off x="6472397" y="2794310"/>
            <a:ext cx="1453520" cy="3699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0775" idx="2"/>
          </p:cNvCxnSpPr>
          <p:nvPr/>
        </p:nvCxnSpPr>
        <p:spPr>
          <a:xfrm>
            <a:off x="7925917" y="2794310"/>
            <a:ext cx="1289680" cy="3699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834549" y="3666172"/>
            <a:ext cx="213360" cy="2571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06264" y="3608074"/>
            <a:ext cx="7620" cy="293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16" idx="0"/>
          </p:cNvCxnSpPr>
          <p:nvPr/>
        </p:nvCxnSpPr>
        <p:spPr>
          <a:xfrm flipH="1">
            <a:off x="5299869" y="3688084"/>
            <a:ext cx="1172528" cy="3428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6558122" y="3602358"/>
            <a:ext cx="213360" cy="384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894604" y="3580450"/>
            <a:ext cx="213360" cy="428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9" idx="0"/>
          </p:cNvCxnSpPr>
          <p:nvPr/>
        </p:nvCxnSpPr>
        <p:spPr>
          <a:xfrm>
            <a:off x="9215600" y="3688083"/>
            <a:ext cx="984084" cy="34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777" idx="2"/>
          </p:cNvCxnSpPr>
          <p:nvPr/>
        </p:nvCxnSpPr>
        <p:spPr>
          <a:xfrm>
            <a:off x="2340458" y="2874055"/>
            <a:ext cx="880111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0777" idx="2"/>
          </p:cNvCxnSpPr>
          <p:nvPr/>
        </p:nvCxnSpPr>
        <p:spPr>
          <a:xfrm flipH="1">
            <a:off x="1184123" y="2874055"/>
            <a:ext cx="1156335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 flipV="1">
            <a:off x="4388331" y="1901192"/>
            <a:ext cx="1183004" cy="55054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571333" y="1901196"/>
            <a:ext cx="1068707" cy="58864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-2013452" y="111832"/>
            <a:ext cx="779716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u="sng">
                <a:solidFill>
                  <a:srgbClr val="FFFF00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357068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45237" y="364670"/>
            <a:ext cx="510507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u="sng" dirty="0">
                <a:solidFill>
                  <a:srgbClr val="FFFF00"/>
                </a:solidFill>
                <a:cs typeface="Times New Roman" panose="02020603050405020304" pitchFamily="18" charset="0"/>
              </a:rPr>
              <a:t>IV. LUYỆN TẬP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9" y="1136666"/>
            <a:ext cx="7067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34310" y="1781510"/>
            <a:ext cx="7067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luận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10152" y="1963595"/>
            <a:ext cx="2075504" cy="1746500"/>
            <a:chOff x="2057" y="862"/>
            <a:chExt cx="1549" cy="1351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Nhóm 1,2 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857081" y="3827377"/>
            <a:ext cx="3931920" cy="2710591"/>
            <a:chOff x="2057" y="862"/>
            <a:chExt cx="1549" cy="1351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Trình bày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 cảm nghĩ của em về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 thân phận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và vẻ đẹp của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 người phụ nữ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trong xã hội xưa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942131" y="3720307"/>
            <a:ext cx="4150783" cy="2893237"/>
            <a:chOff x="2057" y="862"/>
            <a:chExt cx="1549" cy="1351"/>
          </a:xfrm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sz="2160" b="1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Người phụ nữ thời nay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có còn giữ được những vẻ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đẹp truyền thống không và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có thêm những nét đẹp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mới mẻ,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160" b="1">
                  <a:latin typeface="Times New Roman" panose="02020603050405020304" pitchFamily="18" charset="0"/>
                </a:rPr>
                <a:t>hiện đại nào?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425289" y="2851711"/>
            <a:ext cx="2075504" cy="1746500"/>
            <a:chOff x="2057" y="862"/>
            <a:chExt cx="1549" cy="1351"/>
          </a:xfrm>
        </p:grpSpPr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4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5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Bài tập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nhóm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 i="1">
                  <a:latin typeface="Times New Roman" panose="02020603050405020304" pitchFamily="18" charset="0"/>
                </a:rPr>
                <a:t>Padlet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982509" y="1971802"/>
            <a:ext cx="2075504" cy="1746500"/>
            <a:chOff x="2057" y="862"/>
            <a:chExt cx="1549" cy="1351"/>
          </a:xfrm>
        </p:grpSpPr>
        <p:sp>
          <p:nvSpPr>
            <p:cNvPr id="27" name="AutoShape 6"/>
            <p:cNvSpPr>
              <a:spLocks noChangeArrowheads="1"/>
            </p:cNvSpPr>
            <p:nvPr/>
          </p:nvSpPr>
          <p:spPr bwMode="gray">
            <a:xfrm>
              <a:off x="2070" y="885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8" name="AutoShape 7"/>
            <p:cNvSpPr>
              <a:spLocks noChangeArrowheads="1"/>
            </p:cNvSpPr>
            <p:nvPr/>
          </p:nvSpPr>
          <p:spPr bwMode="gray">
            <a:xfrm>
              <a:off x="2057" y="862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160">
                <a:latin typeface="Times New Roman" panose="02020603050405020304" pitchFamily="18" charset="0"/>
              </a:endParaRPr>
            </a:p>
          </p:txBody>
        </p:sp>
        <p:sp>
          <p:nvSpPr>
            <p:cNvPr id="29" name="AutoShape 8"/>
            <p:cNvSpPr>
              <a:spLocks noChangeArrowheads="1"/>
            </p:cNvSpPr>
            <p:nvPr/>
          </p:nvSpPr>
          <p:spPr bwMode="gray">
            <a:xfrm>
              <a:off x="2147" y="942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Nhóm 3,4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8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924" y="398388"/>
            <a:ext cx="399500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78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9979" y="1539042"/>
            <a:ext cx="1928733" cy="601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7" u="sng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07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7" u="sng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7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9961" y="2343750"/>
            <a:ext cx="6260047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960" y="3069008"/>
            <a:ext cx="8369816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9960" y="4148984"/>
            <a:ext cx="8369816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9960" y="5318959"/>
            <a:ext cx="8369816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2"/>
          <p:cNvSpPr/>
          <p:nvPr/>
        </p:nvSpPr>
        <p:spPr>
          <a:xfrm rot="5400000">
            <a:off x="1104022" y="2504975"/>
            <a:ext cx="623803" cy="3119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0" name="矩形 2"/>
          <p:cNvSpPr/>
          <p:nvPr/>
        </p:nvSpPr>
        <p:spPr>
          <a:xfrm rot="5400000">
            <a:off x="1104022" y="3411138"/>
            <a:ext cx="623803" cy="3119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1" name="矩形 2"/>
          <p:cNvSpPr/>
          <p:nvPr/>
        </p:nvSpPr>
        <p:spPr>
          <a:xfrm rot="5400000">
            <a:off x="1104022" y="4484931"/>
            <a:ext cx="623803" cy="3119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  <p:sp>
        <p:nvSpPr>
          <p:cNvPr id="12" name="矩形 2"/>
          <p:cNvSpPr/>
          <p:nvPr/>
        </p:nvSpPr>
        <p:spPr>
          <a:xfrm rot="5400000">
            <a:off x="1104022" y="5564908"/>
            <a:ext cx="623803" cy="3119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26"/>
          </a:p>
        </p:txBody>
      </p:sp>
    </p:spTree>
    <p:extLst>
      <p:ext uri="{BB962C8B-B14F-4D97-AF65-F5344CB8AC3E}">
        <p14:creationId xmlns:p14="http://schemas.microsoft.com/office/powerpoint/2010/main" val="2573301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011" y="3543304"/>
            <a:ext cx="4398644" cy="3346560"/>
            <a:chOff x="1888941" y="2000240"/>
            <a:chExt cx="3810000" cy="3265083"/>
          </a:xfrm>
        </p:grpSpPr>
        <p:pic>
          <p:nvPicPr>
            <p:cNvPr id="19465" name="Picture 4" descr="C:\Users\ASUS\Desktop\BANH TROI NUOC\phochutichnuocnguyenthidoankhaigiangminhhoabaotintucv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941" y="2000240"/>
              <a:ext cx="3810000" cy="2857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466" name="TextBox 7"/>
            <p:cNvSpPr txBox="1">
              <a:spLocks noChangeArrowheads="1"/>
            </p:cNvSpPr>
            <p:nvPr/>
          </p:nvSpPr>
          <p:spPr bwMode="auto">
            <a:xfrm>
              <a:off x="2381390" y="4814898"/>
              <a:ext cx="2928776" cy="45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PCT Nguyễn Thị Doan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9284" y="45725"/>
            <a:ext cx="4543427" cy="3479123"/>
            <a:chOff x="5000628" y="781877"/>
            <a:chExt cx="3714776" cy="3312271"/>
          </a:xfrm>
        </p:grpSpPr>
        <p:pic>
          <p:nvPicPr>
            <p:cNvPr id="19463" name="Picture 3" descr="C:\Users\ASUS\Desktop\BANH TROI NUOC\Nguyễn thị kiêm ngâ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781877"/>
              <a:ext cx="3595674" cy="2872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464" name="TextBox 9"/>
            <p:cNvSpPr txBox="1">
              <a:spLocks noChangeArrowheads="1"/>
            </p:cNvSpPr>
            <p:nvPr/>
          </p:nvSpPr>
          <p:spPr bwMode="auto">
            <a:xfrm>
              <a:off x="5000628" y="3654624"/>
              <a:ext cx="3714776" cy="43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PCT HĐ Nguyễn Thị Kim Ngân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697064" y="685804"/>
            <a:ext cx="4653916" cy="5302176"/>
            <a:chOff x="3071802" y="3071810"/>
            <a:chExt cx="2631597" cy="3599623"/>
          </a:xfrm>
        </p:grpSpPr>
        <p:pic>
          <p:nvPicPr>
            <p:cNvPr id="19461" name="Picture 2" descr="C:\Users\ASUS\Desktop\BANH TROI NUOC\Ba-nguyen-Thi-Binh - Pho chu tich nuoc Viet Na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802" y="3071810"/>
              <a:ext cx="2631597" cy="32789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462" name="TextBox 11"/>
            <p:cNvSpPr txBox="1">
              <a:spLocks noChangeArrowheads="1"/>
            </p:cNvSpPr>
            <p:nvPr/>
          </p:nvSpPr>
          <p:spPr bwMode="auto">
            <a:xfrm>
              <a:off x="3436973" y="6358011"/>
              <a:ext cx="1938958" cy="31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PCT Nguyễn Thị Bình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515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7" y="764569"/>
            <a:ext cx="4663440" cy="3142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 rot="21258526">
            <a:off x="153732" y="4229015"/>
            <a:ext cx="53637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200" b="1">
                <a:latin typeface="Times New Roman" panose="02020603050405020304" pitchFamily="18" charset="0"/>
              </a:rPr>
              <a:t>Vận động viên điền kinh Nguyễn Thị Oanh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89" y="2228031"/>
            <a:ext cx="4531691" cy="315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 rot="21258526">
            <a:off x="6456404" y="5705329"/>
            <a:ext cx="35883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200" b="1">
                <a:latin typeface="Times New Roman" panose="02020603050405020304" pitchFamily="18" charset="0"/>
              </a:rPr>
              <a:t>Hoa hậu Việt Nam: Hen-Niê</a:t>
            </a:r>
          </a:p>
        </p:txBody>
      </p:sp>
    </p:spTree>
    <p:extLst>
      <p:ext uri="{BB962C8B-B14F-4D97-AF65-F5344CB8AC3E}">
        <p14:creationId xmlns:p14="http://schemas.microsoft.com/office/powerpoint/2010/main" val="870751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8" y="2309905"/>
            <a:ext cx="1797629" cy="2396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25" y="2605959"/>
            <a:ext cx="2377153" cy="1927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365126"/>
            <a:ext cx="2247657" cy="1685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7" b="2819"/>
          <a:stretch/>
        </p:blipFill>
        <p:spPr>
          <a:xfrm>
            <a:off x="3723139" y="4794694"/>
            <a:ext cx="2315888" cy="1907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4821147"/>
            <a:ext cx="2473235" cy="1854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667" r="-3689" b="-1"/>
          <a:stretch/>
        </p:blipFill>
        <p:spPr>
          <a:xfrm rot="10800000">
            <a:off x="3274601" y="408131"/>
            <a:ext cx="2511996" cy="1901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8984" t="17649" r="31698" b="2059"/>
          <a:stretch/>
        </p:blipFill>
        <p:spPr>
          <a:xfrm>
            <a:off x="7130197" y="535131"/>
            <a:ext cx="2902971" cy="3285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8936" t="7771" r="-2143"/>
          <a:stretch/>
        </p:blipFill>
        <p:spPr>
          <a:xfrm>
            <a:off x="6870866" y="4274445"/>
            <a:ext cx="2933702" cy="2223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1468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6" y="0"/>
            <a:ext cx="11209020" cy="71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3113881" y="960120"/>
            <a:ext cx="6858000" cy="1938992"/>
          </a:xfrm>
          <a:prstGeom prst="rect">
            <a:avLst/>
          </a:prstGeom>
          <a:solidFill>
            <a:srgbClr val="FFDA99"/>
          </a:solidFill>
          <a:ln w="28575">
            <a:solidFill>
              <a:schemeClr val="bg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1- Ôn lại bài học “Bánh trôi nước”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- Hai tầng ý nghĩa của bài thơ.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- Đặc sắc nghệ thuật và nội dung.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2. Hoàn thành bài tập theo nhóm. Đăng lên padlet.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3. Chuẩn bị “Sông núi nước Nam”</a:t>
            </a:r>
          </a:p>
        </p:txBody>
      </p:sp>
      <p:sp>
        <p:nvSpPr>
          <p:cNvPr id="70673" name="AutoShape 17"/>
          <p:cNvSpPr>
            <a:spLocks noChangeArrowheads="1"/>
          </p:cNvSpPr>
          <p:nvPr/>
        </p:nvSpPr>
        <p:spPr bwMode="auto">
          <a:xfrm>
            <a:off x="-269399" y="2514600"/>
            <a:ext cx="2743200" cy="1219200"/>
          </a:xfrm>
          <a:prstGeom prst="ribbon2">
            <a:avLst>
              <a:gd name="adj1" fmla="val 125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840" b="1" u="sng">
                <a:solidFill>
                  <a:srgbClr val="FFFF00"/>
                </a:solidFill>
                <a:latin typeface="Times New Roman" panose="02020603050405020304" pitchFamily="18" charset="0"/>
              </a:rPr>
              <a:t>DẶN DÒ</a:t>
            </a:r>
            <a:endParaRPr lang="vi-VN" altLang="vi-VN" sz="3840" b="1" u="sng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2" grpId="0" animBg="1"/>
      <p:bldP spid="706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924" y="398388"/>
            <a:ext cx="3995004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78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Káº¿t quáº£ hÃ¬nh áº£nh cho bÃ¡nh trÃ´i nÆ°á»c"/>
          <p:cNvPicPr>
            <a:picLocks noChangeAspect="1" noChangeArrowheads="1"/>
          </p:cNvPicPr>
          <p:nvPr/>
        </p:nvPicPr>
        <p:blipFill>
          <a:blip r:embed="rId2"/>
          <a:srcRect r="6415"/>
          <a:stretch>
            <a:fillRect/>
          </a:stretch>
        </p:blipFill>
        <p:spPr bwMode="auto">
          <a:xfrm>
            <a:off x="2609943" y="1797785"/>
            <a:ext cx="5579877" cy="397116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609942" y="1809036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Công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cha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núi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ngất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ca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ngợi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98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598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2598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9881" y="1809036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7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307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307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7" i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307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7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07" i="1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3307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307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30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7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7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307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9942" y="3788992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bần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9881" y="3788992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7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9942" y="1797785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87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Cloud Callout 9"/>
          <p:cNvSpPr/>
          <p:nvPr/>
        </p:nvSpPr>
        <p:spPr>
          <a:xfrm flipH="1">
            <a:off x="0" y="1449044"/>
            <a:ext cx="2429947" cy="1619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9880" y="1797785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87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369815" y="1179050"/>
            <a:ext cx="2159953" cy="1619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tuyệt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09942" y="3788992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87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Cloud Callout 13"/>
          <p:cNvSpPr/>
          <p:nvPr/>
        </p:nvSpPr>
        <p:spPr>
          <a:xfrm flipH="1">
            <a:off x="0" y="2979010"/>
            <a:ext cx="2429947" cy="197995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36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2" dirty="0" err="1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362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99881" y="3788992"/>
            <a:ext cx="2789939" cy="1979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87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8279817" y="3608996"/>
            <a:ext cx="2519945" cy="1619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chay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44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965" y="453792"/>
            <a:ext cx="7710765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988" y="4689184"/>
            <a:ext cx="1951175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9928" y="4688973"/>
            <a:ext cx="2249951" cy="140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sôi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9869" y="4688973"/>
            <a:ext cx="2249951" cy="140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Vớt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9812" y="4689184"/>
            <a:ext cx="2004075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5" dirty="0" err="1">
                <a:latin typeface="Times New Roman" pitchFamily="18" charset="0"/>
                <a:cs typeface="Times New Roman" pitchFamily="18" charset="0"/>
              </a:rPr>
              <a:t>đĩa</a:t>
            </a:r>
            <a:endParaRPr lang="en-US" sz="283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 t="10000" r="12000"/>
          <a:stretch>
            <a:fillRect/>
          </a:stretch>
        </p:blipFill>
        <p:spPr bwMode="auto">
          <a:xfrm>
            <a:off x="3149930" y="1539042"/>
            <a:ext cx="2159953" cy="1619964"/>
          </a:xfrm>
          <a:prstGeom prst="rect">
            <a:avLst/>
          </a:prstGeom>
          <a:noFill/>
        </p:spPr>
      </p:pic>
      <p:sp>
        <p:nvSpPr>
          <p:cNvPr id="1028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183746" y="220946"/>
            <a:ext cx="359992" cy="359993"/>
          </a:xfrm>
          <a:prstGeom prst="rect">
            <a:avLst/>
          </a:prstGeom>
          <a:noFill/>
        </p:spPr>
        <p:txBody>
          <a:bodyPr vert="horz" wrap="square" lIns="107998" tIns="53999" rIns="107998" bIns="53999" numCol="1" anchor="t" anchorCtr="0" compatLnSpc="1">
            <a:prstTxWarp prst="textNoShape">
              <a:avLst/>
            </a:prstTxWarp>
          </a:bodyPr>
          <a:lstStyle/>
          <a:p>
            <a:endParaRPr lang="en-US" sz="2126"/>
          </a:p>
        </p:txBody>
      </p:sp>
      <p:sp>
        <p:nvSpPr>
          <p:cNvPr id="1030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183746" y="220946"/>
            <a:ext cx="359992" cy="359993"/>
          </a:xfrm>
          <a:prstGeom prst="rect">
            <a:avLst/>
          </a:prstGeom>
          <a:noFill/>
        </p:spPr>
        <p:txBody>
          <a:bodyPr vert="horz" wrap="square" lIns="107998" tIns="53999" rIns="107998" bIns="53999" numCol="1" anchor="t" anchorCtr="0" compatLnSpc="1">
            <a:prstTxWarp prst="textNoShape">
              <a:avLst/>
            </a:prstTxWarp>
          </a:bodyPr>
          <a:lstStyle/>
          <a:p>
            <a:endParaRPr lang="en-US" sz="2126"/>
          </a:p>
        </p:txBody>
      </p:sp>
      <p:sp>
        <p:nvSpPr>
          <p:cNvPr id="1032" name="AutoShape 8" descr="HÃ¬nh áº£nh cÃ³ liÃªn quan"/>
          <p:cNvSpPr>
            <a:spLocks noChangeAspect="1" noChangeArrowheads="1"/>
          </p:cNvSpPr>
          <p:nvPr/>
        </p:nvSpPr>
        <p:spPr bwMode="auto">
          <a:xfrm>
            <a:off x="183746" y="220946"/>
            <a:ext cx="359992" cy="359993"/>
          </a:xfrm>
          <a:prstGeom prst="rect">
            <a:avLst/>
          </a:prstGeom>
          <a:noFill/>
        </p:spPr>
        <p:txBody>
          <a:bodyPr vert="horz" wrap="square" lIns="107998" tIns="53999" rIns="107998" bIns="53999" numCol="1" anchor="t" anchorCtr="0" compatLnSpc="1">
            <a:prstTxWarp prst="textNoShape">
              <a:avLst/>
            </a:prstTxWarp>
          </a:bodyPr>
          <a:lstStyle/>
          <a:p>
            <a:endParaRPr lang="en-US" sz="2126"/>
          </a:p>
        </p:txBody>
      </p:sp>
      <p:pic>
        <p:nvPicPr>
          <p:cNvPr id="11" name="Picture 10" descr="cuoi-sac-tiet-voi-nhung-pha-nan-banh-troi-ba-dao-cua-cac-chi-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877" y="1539042"/>
            <a:ext cx="2454492" cy="1619964"/>
          </a:xfrm>
          <a:prstGeom prst="rect">
            <a:avLst/>
          </a:prstGeom>
        </p:spPr>
      </p:pic>
      <p:pic>
        <p:nvPicPr>
          <p:cNvPr id="1034" name="Picture 10" descr="Káº¿t quáº£ hÃ¬nh áº£nh cho tháº£ bÃ¡nh trÃ´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9816" y="1539041"/>
            <a:ext cx="2069954" cy="1622844"/>
          </a:xfrm>
          <a:prstGeom prst="rect">
            <a:avLst/>
          </a:prstGeom>
          <a:noFill/>
        </p:spPr>
      </p:pic>
      <p:pic>
        <p:nvPicPr>
          <p:cNvPr id="1036" name="Picture 12" descr="Káº¿t quáº£ hÃ¬nh áº£nh cho tháº£ bÃ¡nh trÃ´i vÃ o ná»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90" y="1569275"/>
            <a:ext cx="2339949" cy="1553873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>
            <a:endCxn id="4" idx="0"/>
          </p:cNvCxnSpPr>
          <p:nvPr/>
        </p:nvCxnSpPr>
        <p:spPr>
          <a:xfrm>
            <a:off x="1619964" y="3159006"/>
            <a:ext cx="2744940" cy="15299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26" idx="2"/>
            <a:endCxn id="3" idx="0"/>
          </p:cNvCxnSpPr>
          <p:nvPr/>
        </p:nvCxnSpPr>
        <p:spPr>
          <a:xfrm flipH="1">
            <a:off x="1515576" y="3159006"/>
            <a:ext cx="2714331" cy="15301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6" idx="0"/>
          </p:cNvCxnSpPr>
          <p:nvPr/>
        </p:nvCxnSpPr>
        <p:spPr>
          <a:xfrm>
            <a:off x="6807123" y="3159006"/>
            <a:ext cx="2744727" cy="15301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34" idx="2"/>
            <a:endCxn id="5" idx="0"/>
          </p:cNvCxnSpPr>
          <p:nvPr/>
        </p:nvCxnSpPr>
        <p:spPr>
          <a:xfrm flipH="1">
            <a:off x="7064845" y="3161885"/>
            <a:ext cx="2339948" cy="1527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36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939640" y="1275908"/>
            <a:ext cx="9418479" cy="19759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32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TRÔI NƯỚC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32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528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sz="528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9" y="2503486"/>
            <a:ext cx="5016660" cy="330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Flowchart: Connector 1"/>
          <p:cNvSpPr/>
          <p:nvPr/>
        </p:nvSpPr>
        <p:spPr>
          <a:xfrm>
            <a:off x="2898762" y="3251834"/>
            <a:ext cx="365760" cy="365760"/>
          </a:xfrm>
          <a:prstGeom prst="flowChartConnector">
            <a:avLst/>
          </a:prstGeom>
          <a:solidFill>
            <a:srgbClr val="E98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21744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16" y="-7436"/>
            <a:ext cx="1099566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" y="2131022"/>
            <a:ext cx="3271441" cy="448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3363711" y="905114"/>
            <a:ext cx="7157087" cy="61863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3600" b="1" dirty="0" err="1">
                <a:latin typeface="Segoe Print" panose="02000600000000000000" pitchFamily="2" charset="0"/>
              </a:rPr>
              <a:t>Hồ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Xuân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Hương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quê</a:t>
            </a:r>
            <a:r>
              <a:rPr lang="en-US" altLang="vi-VN" sz="3600" b="1" dirty="0">
                <a:latin typeface="Segoe Print" panose="02000600000000000000" pitchFamily="2" charset="0"/>
              </a:rPr>
              <a:t> ở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Nghệ</a:t>
            </a:r>
            <a:r>
              <a:rPr lang="en-US" altLang="vi-VN" sz="3600" b="1" dirty="0">
                <a:latin typeface="Segoe Print" panose="02000600000000000000" pitchFamily="2" charset="0"/>
              </a:rPr>
              <a:t> An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nhưng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sống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gần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Hồ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Tây</a:t>
            </a:r>
            <a:r>
              <a:rPr lang="en-US" altLang="vi-VN" sz="3600" b="1" dirty="0">
                <a:latin typeface="Segoe Print" panose="02000600000000000000" pitchFamily="2" charset="0"/>
              </a:rPr>
              <a:t>.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3600" b="1" dirty="0" err="1">
                <a:latin typeface="Segoe Print" panose="02000600000000000000" pitchFamily="2" charset="0"/>
              </a:rPr>
              <a:t>Mệnh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danh</a:t>
            </a:r>
            <a:r>
              <a:rPr lang="en-US" altLang="vi-VN" sz="3600" b="1" dirty="0">
                <a:latin typeface="Segoe Print" panose="02000600000000000000" pitchFamily="2" charset="0"/>
              </a:rPr>
              <a:t> “</a:t>
            </a:r>
            <a:r>
              <a:rPr lang="en-US" altLang="vi-VN" sz="3600" b="1" dirty="0" err="1">
                <a:latin typeface="Segoe Print" panose="02000600000000000000" pitchFamily="2" charset="0"/>
              </a:rPr>
              <a:t>bà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chúa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thơ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Nôm</a:t>
            </a:r>
            <a:r>
              <a:rPr lang="en-US" altLang="vi-VN" sz="3600" b="1" dirty="0">
                <a:latin typeface="Segoe Print" panose="02000600000000000000" pitchFamily="2" charset="0"/>
              </a:rPr>
              <a:t>”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3600" b="1" dirty="0" err="1">
                <a:latin typeface="Segoe Print" panose="02000600000000000000" pitchFamily="2" charset="0"/>
              </a:rPr>
              <a:t>Đề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tài</a:t>
            </a:r>
            <a:r>
              <a:rPr lang="en-US" altLang="vi-VN" sz="3600" b="1" dirty="0">
                <a:latin typeface="Segoe Print" panose="02000600000000000000" pitchFamily="2" charset="0"/>
              </a:rPr>
              <a:t>: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cây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quả</a:t>
            </a:r>
            <a:r>
              <a:rPr lang="en-US" altLang="vi-VN" sz="3600" b="1" dirty="0">
                <a:latin typeface="Segoe Print" panose="02000600000000000000" pitchFamily="2" charset="0"/>
              </a:rPr>
              <a:t>,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đồ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vật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dân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giã</a:t>
            </a:r>
            <a:endParaRPr lang="en-US" altLang="vi-VN" sz="3600" b="1" dirty="0">
              <a:latin typeface="Segoe Print" panose="02000600000000000000" pitchFamily="2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Segoe Print" panose="02000600000000000000" pitchFamily="2" charset="0"/>
              </a:rPr>
              <a:t>-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Phong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cách</a:t>
            </a:r>
            <a:r>
              <a:rPr lang="en-US" altLang="vi-VN" sz="3600" b="1" dirty="0">
                <a:latin typeface="Segoe Print" panose="02000600000000000000" pitchFamily="2" charset="0"/>
              </a:rPr>
              <a:t>: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Giọng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thơ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hoặc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mỉa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mai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hoặc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chứa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chan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tình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tự</a:t>
            </a:r>
            <a:r>
              <a:rPr lang="en-US" altLang="vi-VN" sz="3600" b="1" dirty="0">
                <a:latin typeface="Segoe Print" panose="02000600000000000000" pitchFamily="2" charset="0"/>
              </a:rPr>
              <a:t>,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ngợi</a:t>
            </a:r>
            <a:r>
              <a:rPr lang="en-US" altLang="vi-VN" sz="3600" b="1" dirty="0">
                <a:latin typeface="Segoe Print" panose="02000600000000000000" pitchFamily="2" charset="0"/>
              </a:rPr>
              <a:t> ca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vẻ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đẹp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người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phụ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nữ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và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chế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giễu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lễ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giáo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phong</a:t>
            </a:r>
            <a:r>
              <a:rPr lang="en-US" altLang="vi-VN" sz="3600" b="1" dirty="0">
                <a:latin typeface="Segoe Print" panose="02000600000000000000" pitchFamily="2" charset="0"/>
              </a:rPr>
              <a:t> </a:t>
            </a:r>
            <a:r>
              <a:rPr lang="en-US" altLang="vi-VN" sz="3600" b="1" dirty="0" err="1">
                <a:latin typeface="Segoe Print" panose="02000600000000000000" pitchFamily="2" charset="0"/>
              </a:rPr>
              <a:t>kiến</a:t>
            </a:r>
            <a:r>
              <a:rPr lang="en-US" altLang="vi-VN" sz="3600" b="1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0681" y="1247784"/>
            <a:ext cx="2949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3B2C06"/>
                </a:solidFill>
                <a:latin typeface="Segoe Print" panose="02000600000000000000" pitchFamily="2" charset="0"/>
              </a:rPr>
              <a:t>1. Tác giả: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152391" y="76764"/>
            <a:ext cx="643466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khái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quát</a:t>
            </a:r>
            <a:endParaRPr lang="en-US" altLang="en-US" sz="4320" b="1" u="sng" dirty="0">
              <a:solidFill>
                <a:srgbClr val="F91511"/>
              </a:solidFill>
              <a:latin typeface="#9Slide03 AllRoundGothic" panose="020B070302020202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16" y="7623"/>
            <a:ext cx="1099566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" y="1912519"/>
            <a:ext cx="3271441" cy="448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0681" y="1247784"/>
            <a:ext cx="365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3B2C06"/>
                </a:solidFill>
                <a:latin typeface="Segoe Print" panose="02000600000000000000" pitchFamily="2" charset="0"/>
              </a:rPr>
              <a:t>Tác phẩm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778604" y="-34287"/>
            <a:ext cx="518922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</a:t>
            </a:r>
            <a:r>
              <a:rPr lang="en-US" altLang="en-US" sz="4320" b="1" u="sng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Tìm hiểu chung</a:t>
            </a:r>
          </a:p>
        </p:txBody>
      </p:sp>
      <p:pic>
        <p:nvPicPr>
          <p:cNvPr id="10" name="Picture 4" descr="images987947_xuanhuong3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38" y="783128"/>
            <a:ext cx="3459672" cy="4499575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05" y="1812188"/>
            <a:ext cx="3403879" cy="46810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45" y="2787738"/>
            <a:ext cx="3052099" cy="407026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394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Ho xuan huo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1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Káº¿t quáº£ hÃ¬nh áº£nh cho há» xuÃ¢n hÆ°Æ¡ng nhÃ  thÆ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9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2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6" y="15243"/>
            <a:ext cx="1099566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3397733" y="986795"/>
            <a:ext cx="757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a. Đọc thơ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113" y="686606"/>
            <a:ext cx="365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3B2C06"/>
                </a:solidFill>
                <a:latin typeface="Segoe Print" panose="02000600000000000000" pitchFamily="2" charset="0"/>
              </a:rPr>
              <a:t>2. Tác phẩm: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78604" y="-34287"/>
            <a:ext cx="676717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20" b="1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.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khái</a:t>
            </a:r>
            <a:r>
              <a:rPr lang="en-US" altLang="en-US" sz="4320" b="1" u="sng" dirty="0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 </a:t>
            </a:r>
            <a:r>
              <a:rPr lang="en-US" altLang="en-US" sz="4320" b="1" u="sng" dirty="0" err="1">
                <a:solidFill>
                  <a:srgbClr val="F91511"/>
                </a:solidFill>
                <a:latin typeface="#9Slide03 AllRoundGothic" panose="020B0703020202020104" pitchFamily="34" charset="0"/>
                <a:cs typeface="Arial" panose="020B0604020202020204" pitchFamily="34" charset="0"/>
              </a:rPr>
              <a:t>quát</a:t>
            </a:r>
            <a:endParaRPr lang="en-US" altLang="en-US" sz="4320" b="1" u="sng" dirty="0">
              <a:solidFill>
                <a:srgbClr val="F91511"/>
              </a:solidFill>
              <a:latin typeface="#9Slide03 AllRoundGothic" panose="020B07030202020201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24" y="2308868"/>
            <a:ext cx="8662036" cy="4141471"/>
          </a:xfrm>
          <a:prstGeom prst="rect">
            <a:avLst/>
          </a:prstGeom>
          <a:noFill/>
          <a:ln w="19050">
            <a:solidFill>
              <a:srgbClr val="EC78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5" descr="Káº¿t quáº£ hÃ¬nh áº£nh cho há» xuÃ¢n hÆ°Æ¡ng nhÃ  thÆ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4" y="2828927"/>
            <a:ext cx="2272667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388209" y="1516385"/>
            <a:ext cx="7570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b. Thể thơ: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430488" y="838203"/>
            <a:ext cx="4297680" cy="1255396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rgbClr val="E7730E"/>
                </a:solidFill>
              </a:rPr>
              <a:t>Bài thơ có bao nhiêu câu? Mỗi câu có mấy tiếng? Những từ nào có vần với nhau?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09184" y="3703328"/>
            <a:ext cx="601980" cy="788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09184" y="4202431"/>
            <a:ext cx="60198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65244" y="3975739"/>
            <a:ext cx="1043940" cy="1085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rgbClr val="EB6D11"/>
                </a:solidFill>
              </a:rPr>
              <a:t>4 câu</a:t>
            </a:r>
          </a:p>
          <a:p>
            <a:pPr algn="ctr">
              <a:defRPr/>
            </a:pPr>
            <a:r>
              <a:rPr lang="en-US" sz="2160">
                <a:solidFill>
                  <a:srgbClr val="EB6D11"/>
                </a:solidFill>
              </a:rPr>
              <a:t>(tứ tuyệt)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609184" y="4491994"/>
            <a:ext cx="601980" cy="5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8" idx="3"/>
          </p:cNvCxnSpPr>
          <p:nvPr/>
        </p:nvCxnSpPr>
        <p:spPr>
          <a:xfrm flipH="1" flipV="1">
            <a:off x="3609184" y="4518660"/>
            <a:ext cx="601980" cy="241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211161" y="3307080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39788" y="3289936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98892" y="3268980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82761" y="3257551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4252" y="3253740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68588" y="3265171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31501" y="3268980"/>
            <a:ext cx="54864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413469" y="3486154"/>
            <a:ext cx="554355" cy="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8044024" y="3166111"/>
            <a:ext cx="209550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rgbClr val="EB6D11"/>
                </a:solidFill>
              </a:rPr>
              <a:t>7 tiếng (thất ngôn)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7413469" y="3806191"/>
            <a:ext cx="630555" cy="701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320124" y="4202434"/>
            <a:ext cx="723900" cy="340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228684" y="4518666"/>
            <a:ext cx="815340" cy="54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8082124" y="4286251"/>
            <a:ext cx="209550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60">
                <a:solidFill>
                  <a:srgbClr val="EB6D11"/>
                </a:solidFill>
              </a:rPr>
              <a:t>hiệp vần</a:t>
            </a: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5508471" y="1541153"/>
            <a:ext cx="41681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latin typeface="Segoe Print" panose="02000600000000000000" pitchFamily="2" charset="0"/>
              </a:rPr>
              <a:t>- Thất ngôn tứ tuyệt Đường luật, chữ Nôm</a:t>
            </a:r>
          </a:p>
        </p:txBody>
      </p:sp>
    </p:spTree>
    <p:extLst>
      <p:ext uri="{BB962C8B-B14F-4D97-AF65-F5344CB8AC3E}">
        <p14:creationId xmlns:p14="http://schemas.microsoft.com/office/powerpoint/2010/main" val="28199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197" grpId="0"/>
      <p:bldP spid="12" grpId="0"/>
      <p:bldP spid="13" grpId="0" animBg="1"/>
      <p:bldP spid="13" grpId="1" animBg="1"/>
      <p:bldP spid="18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41" grpId="0" animBg="1"/>
      <p:bldP spid="50" grpId="0" animBg="1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</TotalTime>
  <Words>1283</Words>
  <Application>Microsoft Office PowerPoint</Application>
  <PresentationFormat>Custom</PresentationFormat>
  <Paragraphs>214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#9Slide03 AllRoundGothic</vt:lpstr>
      <vt:lpstr>#9Slide07 IcielAmerigraf</vt:lpstr>
      <vt:lpstr>Arial</vt:lpstr>
      <vt:lpstr>Calibri</vt:lpstr>
      <vt:lpstr>Calibri Light</vt:lpstr>
      <vt:lpstr>Segoe Print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2021-10-06T03:27:06Z</dcterms:created>
  <dcterms:modified xsi:type="dcterms:W3CDTF">2021-10-19T04:48:55Z</dcterms:modified>
</cp:coreProperties>
</file>